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sldIdLst>
    <p:sldId id="256" r:id="rId2"/>
    <p:sldId id="257" r:id="rId3"/>
    <p:sldId id="258" r:id="rId4"/>
    <p:sldId id="290" r:id="rId5"/>
    <p:sldId id="259" r:id="rId6"/>
    <p:sldId id="265" r:id="rId7"/>
    <p:sldId id="268" r:id="rId8"/>
    <p:sldId id="294" r:id="rId9"/>
    <p:sldId id="295" r:id="rId10"/>
    <p:sldId id="296" r:id="rId11"/>
    <p:sldId id="260" r:id="rId12"/>
    <p:sldId id="286" r:id="rId13"/>
    <p:sldId id="275" r:id="rId14"/>
    <p:sldId id="276" r:id="rId15"/>
    <p:sldId id="274" r:id="rId16"/>
    <p:sldId id="282" r:id="rId17"/>
    <p:sldId id="273" r:id="rId18"/>
    <p:sldId id="261" r:id="rId19"/>
    <p:sldId id="277" r:id="rId20"/>
    <p:sldId id="292" r:id="rId21"/>
    <p:sldId id="293" r:id="rId22"/>
    <p:sldId id="278" r:id="rId23"/>
    <p:sldId id="285" r:id="rId24"/>
    <p:sldId id="289" r:id="rId25"/>
    <p:sldId id="279" r:id="rId26"/>
    <p:sldId id="280" r:id="rId27"/>
    <p:sldId id="281" r:id="rId28"/>
    <p:sldId id="291" r:id="rId29"/>
    <p:sldId id="264" r:id="rId30"/>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83" d="100"/>
          <a:sy n="83" d="100"/>
        </p:scale>
        <p:origin x="156"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titolo">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it-IT"/>
              <a:t>Fare clic per modificare lo stile del titolo</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it-IT"/>
              <a:t>Fare clic per modificare lo stile del sottotitolo dello schema</a:t>
            </a:r>
            <a:endParaRPr lang="en-US" dirty="0"/>
          </a:p>
        </p:txBody>
      </p:sp>
      <p:sp>
        <p:nvSpPr>
          <p:cNvPr id="4" name="Date Placeholder 3"/>
          <p:cNvSpPr>
            <a:spLocks noGrp="1"/>
          </p:cNvSpPr>
          <p:nvPr>
            <p:ph type="dt" sz="half" idx="10"/>
          </p:nvPr>
        </p:nvSpPr>
        <p:spPr/>
        <p:txBody>
          <a:bodyPr/>
          <a:lstStyle/>
          <a:p>
            <a:fld id="{6968EB07-A79A-4AE4-A257-9EB211F82022}" type="datetimeFigureOut">
              <a:rPr lang="it-IT" smtClean="0"/>
              <a:t>25/07/2018</a:t>
            </a:fld>
            <a:endParaRPr lang="it-IT"/>
          </a:p>
        </p:txBody>
      </p:sp>
      <p:sp>
        <p:nvSpPr>
          <p:cNvPr id="5" name="Footer Placeholder 4"/>
          <p:cNvSpPr>
            <a:spLocks noGrp="1"/>
          </p:cNvSpPr>
          <p:nvPr>
            <p:ph type="ftr" sz="quarter" idx="11"/>
          </p:nvPr>
        </p:nvSpPr>
        <p:spPr>
          <a:xfrm>
            <a:off x="5332412" y="5883275"/>
            <a:ext cx="4324044" cy="365125"/>
          </a:xfrm>
        </p:spPr>
        <p:txBody>
          <a:bodyPr/>
          <a:lstStyle/>
          <a:p>
            <a:endParaRPr lang="it-IT"/>
          </a:p>
        </p:txBody>
      </p:sp>
      <p:sp>
        <p:nvSpPr>
          <p:cNvPr id="6" name="Slide Number Placeholder 5"/>
          <p:cNvSpPr>
            <a:spLocks noGrp="1"/>
          </p:cNvSpPr>
          <p:nvPr>
            <p:ph type="sldNum" sz="quarter" idx="12"/>
          </p:nvPr>
        </p:nvSpPr>
        <p:spPr/>
        <p:txBody>
          <a:bodyPr/>
          <a:lstStyle/>
          <a:p>
            <a:fld id="{B0CA00CB-E139-428A-B296-88FE713A320E}" type="slidenum">
              <a:rPr lang="it-IT" smtClean="0"/>
              <a:t>‹N›</a:t>
            </a:fld>
            <a:endParaRPr lang="it-IT"/>
          </a:p>
        </p:txBody>
      </p:sp>
    </p:spTree>
    <p:extLst>
      <p:ext uri="{BB962C8B-B14F-4D97-AF65-F5344CB8AC3E}">
        <p14:creationId xmlns:p14="http://schemas.microsoft.com/office/powerpoint/2010/main" val="13110107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magine panoramica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it-IT"/>
              <a:t>Fare clic per modificare lo stile del titolo</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it-IT"/>
              <a:t>Fare clic sull'icona per inserire un'immagine</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stili del testo dello schema</a:t>
            </a:r>
          </a:p>
        </p:txBody>
      </p:sp>
      <p:sp>
        <p:nvSpPr>
          <p:cNvPr id="5" name="Date Placeholder 4"/>
          <p:cNvSpPr>
            <a:spLocks noGrp="1"/>
          </p:cNvSpPr>
          <p:nvPr>
            <p:ph type="dt" sz="half" idx="10"/>
          </p:nvPr>
        </p:nvSpPr>
        <p:spPr/>
        <p:txBody>
          <a:bodyPr/>
          <a:lstStyle/>
          <a:p>
            <a:fld id="{6968EB07-A79A-4AE4-A257-9EB211F82022}" type="datetimeFigureOut">
              <a:rPr lang="it-IT" smtClean="0"/>
              <a:t>25/07/2018</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B0CA00CB-E139-428A-B296-88FE713A320E}" type="slidenum">
              <a:rPr lang="it-IT" smtClean="0"/>
              <a:t>‹N›</a:t>
            </a:fld>
            <a:endParaRPr lang="it-IT"/>
          </a:p>
        </p:txBody>
      </p:sp>
    </p:spTree>
    <p:extLst>
      <p:ext uri="{BB962C8B-B14F-4D97-AF65-F5344CB8AC3E}">
        <p14:creationId xmlns:p14="http://schemas.microsoft.com/office/powerpoint/2010/main" val="26692180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olo e sottotitolo">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it-IT"/>
              <a:t>Fare clic per modificare lo stile del titolo</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Fare clic per modificare stili del testo dello schema</a:t>
            </a:r>
          </a:p>
        </p:txBody>
      </p:sp>
      <p:sp>
        <p:nvSpPr>
          <p:cNvPr id="4" name="Date Placeholder 3"/>
          <p:cNvSpPr>
            <a:spLocks noGrp="1"/>
          </p:cNvSpPr>
          <p:nvPr>
            <p:ph type="dt" sz="half" idx="10"/>
          </p:nvPr>
        </p:nvSpPr>
        <p:spPr/>
        <p:txBody>
          <a:bodyPr/>
          <a:lstStyle/>
          <a:p>
            <a:fld id="{6968EB07-A79A-4AE4-A257-9EB211F82022}" type="datetimeFigureOut">
              <a:rPr lang="it-IT" smtClean="0"/>
              <a:t>25/07/2018</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B0CA00CB-E139-428A-B296-88FE713A320E}" type="slidenum">
              <a:rPr lang="it-IT" smtClean="0"/>
              <a:t>‹N›</a:t>
            </a:fld>
            <a:endParaRPr lang="it-IT"/>
          </a:p>
        </p:txBody>
      </p:sp>
    </p:spTree>
    <p:extLst>
      <p:ext uri="{BB962C8B-B14F-4D97-AF65-F5344CB8AC3E}">
        <p14:creationId xmlns:p14="http://schemas.microsoft.com/office/powerpoint/2010/main" val="386329920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zione con didascalia">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it-IT"/>
              <a:t>Fare clic per modificare lo stile del titolo</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it-IT"/>
              <a:t>Fare clic per modificare stili del testo dello schema</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Fare clic per modificare stili del testo dello schema</a:t>
            </a:r>
          </a:p>
        </p:txBody>
      </p:sp>
      <p:sp>
        <p:nvSpPr>
          <p:cNvPr id="4" name="Date Placeholder 3"/>
          <p:cNvSpPr>
            <a:spLocks noGrp="1"/>
          </p:cNvSpPr>
          <p:nvPr>
            <p:ph type="dt" sz="half" idx="10"/>
          </p:nvPr>
        </p:nvSpPr>
        <p:spPr/>
        <p:txBody>
          <a:bodyPr/>
          <a:lstStyle/>
          <a:p>
            <a:fld id="{6968EB07-A79A-4AE4-A257-9EB211F82022}" type="datetimeFigureOut">
              <a:rPr lang="it-IT" smtClean="0"/>
              <a:t>25/07/2018</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B0CA00CB-E139-428A-B296-88FE713A320E}" type="slidenum">
              <a:rPr lang="it-IT" smtClean="0"/>
              <a:t>‹N›</a:t>
            </a:fld>
            <a:endParaRPr lang="it-IT"/>
          </a:p>
        </p:txBody>
      </p:sp>
    </p:spTree>
    <p:extLst>
      <p:ext uri="{BB962C8B-B14F-4D97-AF65-F5344CB8AC3E}">
        <p14:creationId xmlns:p14="http://schemas.microsoft.com/office/powerpoint/2010/main" val="94926231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cheda nome">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it-IT"/>
              <a:t>Fare clic per modificare lo stile del titolo</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Fare clic per modificare stili del testo dello schema</a:t>
            </a:r>
          </a:p>
        </p:txBody>
      </p:sp>
      <p:sp>
        <p:nvSpPr>
          <p:cNvPr id="4" name="Date Placeholder 3"/>
          <p:cNvSpPr>
            <a:spLocks noGrp="1"/>
          </p:cNvSpPr>
          <p:nvPr>
            <p:ph type="dt" sz="half" idx="10"/>
          </p:nvPr>
        </p:nvSpPr>
        <p:spPr/>
        <p:txBody>
          <a:bodyPr/>
          <a:lstStyle/>
          <a:p>
            <a:fld id="{6968EB07-A79A-4AE4-A257-9EB211F82022}" type="datetimeFigureOut">
              <a:rPr lang="it-IT" smtClean="0"/>
              <a:t>25/07/2018</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B0CA00CB-E139-428A-B296-88FE713A320E}" type="slidenum">
              <a:rPr lang="it-IT" smtClean="0"/>
              <a:t>‹N›</a:t>
            </a:fld>
            <a:endParaRPr lang="it-IT"/>
          </a:p>
        </p:txBody>
      </p:sp>
    </p:spTree>
    <p:extLst>
      <p:ext uri="{BB962C8B-B14F-4D97-AF65-F5344CB8AC3E}">
        <p14:creationId xmlns:p14="http://schemas.microsoft.com/office/powerpoint/2010/main" val="232299779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cheda nome citazione">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it-IT"/>
              <a:t>Fare clic per modificare lo stile del titolo</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it-IT"/>
              <a:t>Fare clic per modificare stili del testo dello schema</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Fare clic per modificare stili del testo dello schema</a:t>
            </a:r>
          </a:p>
        </p:txBody>
      </p:sp>
      <p:sp>
        <p:nvSpPr>
          <p:cNvPr id="4" name="Date Placeholder 3"/>
          <p:cNvSpPr>
            <a:spLocks noGrp="1"/>
          </p:cNvSpPr>
          <p:nvPr>
            <p:ph type="dt" sz="half" idx="10"/>
          </p:nvPr>
        </p:nvSpPr>
        <p:spPr/>
        <p:txBody>
          <a:bodyPr/>
          <a:lstStyle/>
          <a:p>
            <a:fld id="{6968EB07-A79A-4AE4-A257-9EB211F82022}" type="datetimeFigureOut">
              <a:rPr lang="it-IT" smtClean="0"/>
              <a:t>25/07/2018</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B0CA00CB-E139-428A-B296-88FE713A320E}" type="slidenum">
              <a:rPr lang="it-IT" smtClean="0"/>
              <a:t>‹N›</a:t>
            </a:fld>
            <a:endParaRPr lang="it-IT"/>
          </a:p>
        </p:txBody>
      </p:sp>
    </p:spTree>
    <p:extLst>
      <p:ext uri="{BB962C8B-B14F-4D97-AF65-F5344CB8AC3E}">
        <p14:creationId xmlns:p14="http://schemas.microsoft.com/office/powerpoint/2010/main" val="357170651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Vero o falso">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it-IT"/>
              <a:t>Fare clic per modificare lo stile del titolo</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it-IT"/>
              <a:t>Fare clic per modificare stili del testo dello schema</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Fare clic per modificare stili del testo dello schema</a:t>
            </a:r>
          </a:p>
        </p:txBody>
      </p:sp>
      <p:sp>
        <p:nvSpPr>
          <p:cNvPr id="4" name="Date Placeholder 3"/>
          <p:cNvSpPr>
            <a:spLocks noGrp="1"/>
          </p:cNvSpPr>
          <p:nvPr>
            <p:ph type="dt" sz="half" idx="10"/>
          </p:nvPr>
        </p:nvSpPr>
        <p:spPr/>
        <p:txBody>
          <a:bodyPr/>
          <a:lstStyle/>
          <a:p>
            <a:fld id="{6968EB07-A79A-4AE4-A257-9EB211F82022}" type="datetimeFigureOut">
              <a:rPr lang="it-IT" smtClean="0"/>
              <a:t>25/07/2018</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B0CA00CB-E139-428A-B296-88FE713A320E}" type="slidenum">
              <a:rPr lang="it-IT" smtClean="0"/>
              <a:t>‹N›</a:t>
            </a:fld>
            <a:endParaRPr lang="it-IT"/>
          </a:p>
        </p:txBody>
      </p:sp>
    </p:spTree>
    <p:extLst>
      <p:ext uri="{BB962C8B-B14F-4D97-AF65-F5344CB8AC3E}">
        <p14:creationId xmlns:p14="http://schemas.microsoft.com/office/powerpoint/2010/main" val="1997113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it-IT"/>
              <a:t>Fare clic per modificare lo stile del titolo</a:t>
            </a:r>
            <a:endParaRPr lang="en-US" dirty="0"/>
          </a:p>
        </p:txBody>
      </p:sp>
      <p:sp>
        <p:nvSpPr>
          <p:cNvPr id="3" name="Vertical Text Placeholder 2"/>
          <p:cNvSpPr>
            <a:spLocks noGrp="1"/>
          </p:cNvSpPr>
          <p:nvPr>
            <p:ph type="body" orient="vert" idx="1"/>
          </p:nvPr>
        </p:nvSpPr>
        <p:spPr/>
        <p:txBody>
          <a:bodyPr vert="eaVert" anchor="t"/>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6968EB07-A79A-4AE4-A257-9EB211F82022}" type="datetimeFigureOut">
              <a:rPr lang="it-IT" smtClean="0"/>
              <a:t>25/07/2018</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B0CA00CB-E139-428A-B296-88FE713A320E}" type="slidenum">
              <a:rPr lang="it-IT" smtClean="0"/>
              <a:t>‹N›</a:t>
            </a:fld>
            <a:endParaRPr lang="it-IT"/>
          </a:p>
        </p:txBody>
      </p:sp>
    </p:spTree>
    <p:extLst>
      <p:ext uri="{BB962C8B-B14F-4D97-AF65-F5344CB8AC3E}">
        <p14:creationId xmlns:p14="http://schemas.microsoft.com/office/powerpoint/2010/main" val="33269028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it-IT"/>
              <a:t>Fare clic per modificare lo stile del titolo</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6968EB07-A79A-4AE4-A257-9EB211F82022}" type="datetimeFigureOut">
              <a:rPr lang="it-IT" smtClean="0"/>
              <a:t>25/07/2018</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B0CA00CB-E139-428A-B296-88FE713A320E}" type="slidenum">
              <a:rPr lang="it-IT" smtClean="0"/>
              <a:t>‹N›</a:t>
            </a:fld>
            <a:endParaRPr lang="it-IT"/>
          </a:p>
        </p:txBody>
      </p:sp>
    </p:spTree>
    <p:extLst>
      <p:ext uri="{BB962C8B-B14F-4D97-AF65-F5344CB8AC3E}">
        <p14:creationId xmlns:p14="http://schemas.microsoft.com/office/powerpoint/2010/main" val="41720413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a:t>
            </a:r>
            <a:endParaRPr lang="en-US" dirty="0"/>
          </a:p>
        </p:txBody>
      </p:sp>
      <p:sp>
        <p:nvSpPr>
          <p:cNvPr id="3" name="Content Placeholder 2"/>
          <p:cNvSpPr>
            <a:spLocks noGrp="1"/>
          </p:cNvSpPr>
          <p:nvPr>
            <p:ph idx="1"/>
          </p:nvPr>
        </p:nvSpPr>
        <p:spPr/>
        <p:txBody>
          <a:bodyPr anchor="ct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6968EB07-A79A-4AE4-A257-9EB211F82022}" type="datetimeFigureOut">
              <a:rPr lang="it-IT" smtClean="0"/>
              <a:t>25/07/2018</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a:xfrm>
            <a:off x="10951856" y="5867131"/>
            <a:ext cx="551167" cy="365125"/>
          </a:xfrm>
        </p:spPr>
        <p:txBody>
          <a:bodyPr/>
          <a:lstStyle/>
          <a:p>
            <a:fld id="{B0CA00CB-E139-428A-B296-88FE713A320E}" type="slidenum">
              <a:rPr lang="it-IT" smtClean="0"/>
              <a:t>‹N›</a:t>
            </a:fld>
            <a:endParaRPr lang="it-IT"/>
          </a:p>
        </p:txBody>
      </p:sp>
    </p:spTree>
    <p:extLst>
      <p:ext uri="{BB962C8B-B14F-4D97-AF65-F5344CB8AC3E}">
        <p14:creationId xmlns:p14="http://schemas.microsoft.com/office/powerpoint/2010/main" val="35251892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it-IT"/>
              <a:t>Fare clic per modificare lo stile del titolo</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Fare clic per modificare stili del testo dello schema</a:t>
            </a:r>
          </a:p>
        </p:txBody>
      </p:sp>
      <p:sp>
        <p:nvSpPr>
          <p:cNvPr id="4" name="Date Placeholder 3"/>
          <p:cNvSpPr>
            <a:spLocks noGrp="1"/>
          </p:cNvSpPr>
          <p:nvPr>
            <p:ph type="dt" sz="half" idx="10"/>
          </p:nvPr>
        </p:nvSpPr>
        <p:spPr/>
        <p:txBody>
          <a:bodyPr/>
          <a:lstStyle/>
          <a:p>
            <a:fld id="{6968EB07-A79A-4AE4-A257-9EB211F82022}" type="datetimeFigureOut">
              <a:rPr lang="it-IT" smtClean="0"/>
              <a:t>25/07/2018</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B0CA00CB-E139-428A-B296-88FE713A320E}" type="slidenum">
              <a:rPr lang="it-IT" smtClean="0"/>
              <a:t>‹N›</a:t>
            </a:fld>
            <a:endParaRPr lang="it-IT"/>
          </a:p>
        </p:txBody>
      </p:sp>
    </p:spTree>
    <p:extLst>
      <p:ext uri="{BB962C8B-B14F-4D97-AF65-F5344CB8AC3E}">
        <p14:creationId xmlns:p14="http://schemas.microsoft.com/office/powerpoint/2010/main" val="35614480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it-IT"/>
              <a:t>Fare clic per modificare lo stile del titolo</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Date Placeholder 4"/>
          <p:cNvSpPr>
            <a:spLocks noGrp="1"/>
          </p:cNvSpPr>
          <p:nvPr>
            <p:ph type="dt" sz="half" idx="10"/>
          </p:nvPr>
        </p:nvSpPr>
        <p:spPr/>
        <p:txBody>
          <a:bodyPr/>
          <a:lstStyle/>
          <a:p>
            <a:fld id="{6968EB07-A79A-4AE4-A257-9EB211F82022}" type="datetimeFigureOut">
              <a:rPr lang="it-IT" smtClean="0"/>
              <a:t>25/07/2018</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B0CA00CB-E139-428A-B296-88FE713A320E}" type="slidenum">
              <a:rPr lang="it-IT" smtClean="0"/>
              <a:t>‹N›</a:t>
            </a:fld>
            <a:endParaRPr lang="it-IT"/>
          </a:p>
        </p:txBody>
      </p:sp>
    </p:spTree>
    <p:extLst>
      <p:ext uri="{BB962C8B-B14F-4D97-AF65-F5344CB8AC3E}">
        <p14:creationId xmlns:p14="http://schemas.microsoft.com/office/powerpoint/2010/main" val="38288540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it-IT"/>
              <a:t>Fare clic per modificare lo stile del titolo</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stili del testo dello schema</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stili del testo dello schema</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7" name="Date Placeholder 6"/>
          <p:cNvSpPr>
            <a:spLocks noGrp="1"/>
          </p:cNvSpPr>
          <p:nvPr>
            <p:ph type="dt" sz="half" idx="10"/>
          </p:nvPr>
        </p:nvSpPr>
        <p:spPr/>
        <p:txBody>
          <a:bodyPr/>
          <a:lstStyle/>
          <a:p>
            <a:fld id="{6968EB07-A79A-4AE4-A257-9EB211F82022}" type="datetimeFigureOut">
              <a:rPr lang="it-IT" smtClean="0"/>
              <a:t>25/07/2018</a:t>
            </a:fld>
            <a:endParaRPr lang="it-IT"/>
          </a:p>
        </p:txBody>
      </p:sp>
      <p:sp>
        <p:nvSpPr>
          <p:cNvPr id="8" name="Footer Placeholder 7"/>
          <p:cNvSpPr>
            <a:spLocks noGrp="1"/>
          </p:cNvSpPr>
          <p:nvPr>
            <p:ph type="ftr" sz="quarter" idx="11"/>
          </p:nvPr>
        </p:nvSpPr>
        <p:spPr/>
        <p:txBody>
          <a:bodyPr/>
          <a:lstStyle/>
          <a:p>
            <a:endParaRPr lang="it-IT"/>
          </a:p>
        </p:txBody>
      </p:sp>
      <p:sp>
        <p:nvSpPr>
          <p:cNvPr id="9" name="Slide Number Placeholder 8"/>
          <p:cNvSpPr>
            <a:spLocks noGrp="1"/>
          </p:cNvSpPr>
          <p:nvPr>
            <p:ph type="sldNum" sz="quarter" idx="12"/>
          </p:nvPr>
        </p:nvSpPr>
        <p:spPr/>
        <p:txBody>
          <a:bodyPr/>
          <a:lstStyle/>
          <a:p>
            <a:fld id="{B0CA00CB-E139-428A-B296-88FE713A320E}" type="slidenum">
              <a:rPr lang="it-IT" smtClean="0"/>
              <a:t>‹N›</a:t>
            </a:fld>
            <a:endParaRPr lang="it-IT"/>
          </a:p>
        </p:txBody>
      </p:sp>
    </p:spTree>
    <p:extLst>
      <p:ext uri="{BB962C8B-B14F-4D97-AF65-F5344CB8AC3E}">
        <p14:creationId xmlns:p14="http://schemas.microsoft.com/office/powerpoint/2010/main" val="2997320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a:t>
            </a:r>
            <a:endParaRPr lang="en-US" dirty="0"/>
          </a:p>
        </p:txBody>
      </p:sp>
      <p:sp>
        <p:nvSpPr>
          <p:cNvPr id="3" name="Date Placeholder 2"/>
          <p:cNvSpPr>
            <a:spLocks noGrp="1"/>
          </p:cNvSpPr>
          <p:nvPr>
            <p:ph type="dt" sz="half" idx="10"/>
          </p:nvPr>
        </p:nvSpPr>
        <p:spPr/>
        <p:txBody>
          <a:bodyPr/>
          <a:lstStyle/>
          <a:p>
            <a:fld id="{6968EB07-A79A-4AE4-A257-9EB211F82022}" type="datetimeFigureOut">
              <a:rPr lang="it-IT" smtClean="0"/>
              <a:t>25/07/2018</a:t>
            </a:fld>
            <a:endParaRPr lang="it-IT"/>
          </a:p>
        </p:txBody>
      </p:sp>
      <p:sp>
        <p:nvSpPr>
          <p:cNvPr id="4" name="Footer Placeholder 3"/>
          <p:cNvSpPr>
            <a:spLocks noGrp="1"/>
          </p:cNvSpPr>
          <p:nvPr>
            <p:ph type="ftr" sz="quarter" idx="11"/>
          </p:nvPr>
        </p:nvSpPr>
        <p:spPr/>
        <p:txBody>
          <a:bodyPr/>
          <a:lstStyle/>
          <a:p>
            <a:endParaRPr lang="it-IT"/>
          </a:p>
        </p:txBody>
      </p:sp>
      <p:sp>
        <p:nvSpPr>
          <p:cNvPr id="5" name="Slide Number Placeholder 4"/>
          <p:cNvSpPr>
            <a:spLocks noGrp="1"/>
          </p:cNvSpPr>
          <p:nvPr>
            <p:ph type="sldNum" sz="quarter" idx="12"/>
          </p:nvPr>
        </p:nvSpPr>
        <p:spPr/>
        <p:txBody>
          <a:bodyPr/>
          <a:lstStyle/>
          <a:p>
            <a:fld id="{B0CA00CB-E139-428A-B296-88FE713A320E}" type="slidenum">
              <a:rPr lang="it-IT" smtClean="0"/>
              <a:t>‹N›</a:t>
            </a:fld>
            <a:endParaRPr lang="it-IT"/>
          </a:p>
        </p:txBody>
      </p:sp>
    </p:spTree>
    <p:extLst>
      <p:ext uri="{BB962C8B-B14F-4D97-AF65-F5344CB8AC3E}">
        <p14:creationId xmlns:p14="http://schemas.microsoft.com/office/powerpoint/2010/main" val="3880892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968EB07-A79A-4AE4-A257-9EB211F82022}" type="datetimeFigureOut">
              <a:rPr lang="it-IT" smtClean="0"/>
              <a:t>25/07/2018</a:t>
            </a:fld>
            <a:endParaRPr lang="it-IT"/>
          </a:p>
        </p:txBody>
      </p:sp>
      <p:sp>
        <p:nvSpPr>
          <p:cNvPr id="3" name="Footer Placeholder 2"/>
          <p:cNvSpPr>
            <a:spLocks noGrp="1"/>
          </p:cNvSpPr>
          <p:nvPr>
            <p:ph type="ftr" sz="quarter" idx="11"/>
          </p:nvPr>
        </p:nvSpPr>
        <p:spPr/>
        <p:txBody>
          <a:bodyPr/>
          <a:lstStyle/>
          <a:p>
            <a:endParaRPr lang="it-IT"/>
          </a:p>
        </p:txBody>
      </p:sp>
      <p:sp>
        <p:nvSpPr>
          <p:cNvPr id="4" name="Slide Number Placeholder 3"/>
          <p:cNvSpPr>
            <a:spLocks noGrp="1"/>
          </p:cNvSpPr>
          <p:nvPr>
            <p:ph type="sldNum" sz="quarter" idx="12"/>
          </p:nvPr>
        </p:nvSpPr>
        <p:spPr/>
        <p:txBody>
          <a:bodyPr/>
          <a:lstStyle/>
          <a:p>
            <a:fld id="{B0CA00CB-E139-428A-B296-88FE713A320E}" type="slidenum">
              <a:rPr lang="it-IT" smtClean="0"/>
              <a:t>‹N›</a:t>
            </a:fld>
            <a:endParaRPr lang="it-IT"/>
          </a:p>
        </p:txBody>
      </p:sp>
    </p:spTree>
    <p:extLst>
      <p:ext uri="{BB962C8B-B14F-4D97-AF65-F5344CB8AC3E}">
        <p14:creationId xmlns:p14="http://schemas.microsoft.com/office/powerpoint/2010/main" val="26106435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it-IT"/>
              <a:t>Fare clic per modificare lo stile del titolo</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stili del testo dello schema</a:t>
            </a:r>
          </a:p>
        </p:txBody>
      </p:sp>
      <p:sp>
        <p:nvSpPr>
          <p:cNvPr id="5" name="Date Placeholder 4"/>
          <p:cNvSpPr>
            <a:spLocks noGrp="1"/>
          </p:cNvSpPr>
          <p:nvPr>
            <p:ph type="dt" sz="half" idx="10"/>
          </p:nvPr>
        </p:nvSpPr>
        <p:spPr/>
        <p:txBody>
          <a:bodyPr/>
          <a:lstStyle/>
          <a:p>
            <a:fld id="{6968EB07-A79A-4AE4-A257-9EB211F82022}" type="datetimeFigureOut">
              <a:rPr lang="it-IT" smtClean="0"/>
              <a:t>25/07/2018</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B0CA00CB-E139-428A-B296-88FE713A320E}" type="slidenum">
              <a:rPr lang="it-IT" smtClean="0"/>
              <a:t>‹N›</a:t>
            </a:fld>
            <a:endParaRPr lang="it-IT"/>
          </a:p>
        </p:txBody>
      </p:sp>
    </p:spTree>
    <p:extLst>
      <p:ext uri="{BB962C8B-B14F-4D97-AF65-F5344CB8AC3E}">
        <p14:creationId xmlns:p14="http://schemas.microsoft.com/office/powerpoint/2010/main" val="14487096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it-IT"/>
              <a:t>Fare clic per modificare lo stile del titolo</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it-IT"/>
              <a:t>Fare clic sull'icona per inserire un'immagine</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stili del testo dello schema</a:t>
            </a:r>
          </a:p>
        </p:txBody>
      </p:sp>
      <p:sp>
        <p:nvSpPr>
          <p:cNvPr id="5" name="Date Placeholder 4"/>
          <p:cNvSpPr>
            <a:spLocks noGrp="1"/>
          </p:cNvSpPr>
          <p:nvPr>
            <p:ph type="dt" sz="half" idx="10"/>
          </p:nvPr>
        </p:nvSpPr>
        <p:spPr/>
        <p:txBody>
          <a:bodyPr/>
          <a:lstStyle/>
          <a:p>
            <a:fld id="{6968EB07-A79A-4AE4-A257-9EB211F82022}" type="datetimeFigureOut">
              <a:rPr lang="it-IT" smtClean="0"/>
              <a:t>25/07/2018</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B0CA00CB-E139-428A-B296-88FE713A320E}" type="slidenum">
              <a:rPr lang="it-IT" smtClean="0"/>
              <a:t>‹N›</a:t>
            </a:fld>
            <a:endParaRPr lang="it-IT"/>
          </a:p>
        </p:txBody>
      </p:sp>
    </p:spTree>
    <p:extLst>
      <p:ext uri="{BB962C8B-B14F-4D97-AF65-F5344CB8AC3E}">
        <p14:creationId xmlns:p14="http://schemas.microsoft.com/office/powerpoint/2010/main" val="15713833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it-IT"/>
              <a:t>Fare clic per modificare lo stile del titolo</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6968EB07-A79A-4AE4-A257-9EB211F82022}" type="datetimeFigureOut">
              <a:rPr lang="it-IT" smtClean="0"/>
              <a:t>25/07/2018</a:t>
            </a:fld>
            <a:endParaRPr lang="it-IT"/>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it-IT"/>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0CA00CB-E139-428A-B296-88FE713A320E}" type="slidenum">
              <a:rPr lang="it-IT" smtClean="0"/>
              <a:t>‹N›</a:t>
            </a:fld>
            <a:endParaRPr lang="it-IT"/>
          </a:p>
        </p:txBody>
      </p:sp>
    </p:spTree>
    <p:extLst>
      <p:ext uri="{BB962C8B-B14F-4D97-AF65-F5344CB8AC3E}">
        <p14:creationId xmlns:p14="http://schemas.microsoft.com/office/powerpoint/2010/main" val="3658664993"/>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Lst>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29.xml.rels><?xml version="1.0" encoding="UTF-8" standalone="yes"?>
<Relationships xmlns="http://schemas.openxmlformats.org/package/2006/relationships"><Relationship Id="rId8" Type="http://schemas.openxmlformats.org/officeDocument/2006/relationships/hyperlink" Target="mailto:s1074618@studenti.univpm.it" TargetMode="External"/><Relationship Id="rId3" Type="http://schemas.openxmlformats.org/officeDocument/2006/relationships/image" Target="../media/image34.png"/><Relationship Id="rId7" Type="http://schemas.openxmlformats.org/officeDocument/2006/relationships/hyperlink" Target="mailto:s1072559@studenti.univpm.it" TargetMode="External"/><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36.png"/><Relationship Id="rId4" Type="http://schemas.openxmlformats.org/officeDocument/2006/relationships/image" Target="../media/image35.png"/><Relationship Id="rId9"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a:xfrm>
            <a:off x="2421926" y="2800354"/>
            <a:ext cx="9770074" cy="766117"/>
          </a:xfrm>
        </p:spPr>
        <p:txBody>
          <a:bodyPr>
            <a:normAutofit fontScale="90000"/>
          </a:bodyPr>
          <a:lstStyle/>
          <a:p>
            <a:pPr algn="l"/>
            <a:r>
              <a:rPr lang="it-IT" sz="5400" dirty="0">
                <a:solidFill>
                  <a:srgbClr val="00B050"/>
                </a:solidFill>
                <a:latin typeface="Georgia" panose="02040502050405020303" pitchFamily="18" charset="0"/>
              </a:rPr>
              <a:t>C</a:t>
            </a:r>
            <a:r>
              <a:rPr lang="it-IT" sz="5400" dirty="0">
                <a:latin typeface="Georgia" panose="02040502050405020303" pitchFamily="18" charset="0"/>
              </a:rPr>
              <a:t>omputer </a:t>
            </a:r>
            <a:r>
              <a:rPr lang="it-IT" sz="5400" dirty="0">
                <a:solidFill>
                  <a:srgbClr val="FF0000"/>
                </a:solidFill>
                <a:latin typeface="Georgia" panose="02040502050405020303" pitchFamily="18" charset="0"/>
              </a:rPr>
              <a:t>V</a:t>
            </a:r>
            <a:r>
              <a:rPr lang="it-IT" sz="5400" dirty="0">
                <a:latin typeface="Georgia" panose="02040502050405020303" pitchFamily="18" charset="0"/>
              </a:rPr>
              <a:t>ision: 	</a:t>
            </a:r>
            <a:r>
              <a:rPr lang="it-IT" sz="5400" dirty="0">
                <a:solidFill>
                  <a:srgbClr val="0000FF"/>
                </a:solidFill>
                <a:latin typeface="Georgia" panose="02040502050405020303" pitchFamily="18" charset="0"/>
              </a:rPr>
              <a:t>S</a:t>
            </a:r>
            <a:r>
              <a:rPr lang="it-IT" sz="5400" dirty="0">
                <a:latin typeface="Georgia" panose="02040502050405020303" pitchFamily="18" charset="0"/>
              </a:rPr>
              <a:t>egmentazione</a:t>
            </a:r>
          </a:p>
        </p:txBody>
      </p:sp>
      <p:sp>
        <p:nvSpPr>
          <p:cNvPr id="3" name="Sottotitolo 2"/>
          <p:cNvSpPr>
            <a:spLocks noGrp="1"/>
          </p:cNvSpPr>
          <p:nvPr>
            <p:ph type="subTitle" idx="1"/>
          </p:nvPr>
        </p:nvSpPr>
        <p:spPr>
          <a:xfrm>
            <a:off x="2879126" y="3566471"/>
            <a:ext cx="4082113" cy="411365"/>
          </a:xfrm>
        </p:spPr>
        <p:txBody>
          <a:bodyPr>
            <a:noAutofit/>
          </a:bodyPr>
          <a:lstStyle/>
          <a:p>
            <a:r>
              <a:rPr lang="it-IT" sz="2400" dirty="0">
                <a:solidFill>
                  <a:schemeClr val="accent1">
                    <a:lumMod val="75000"/>
                  </a:schemeClr>
                </a:solidFill>
                <a:latin typeface="Georgia" panose="02040502050405020303" pitchFamily="18" charset="0"/>
              </a:rPr>
              <a:t>Programmazione ad Oggetti</a:t>
            </a:r>
          </a:p>
        </p:txBody>
      </p:sp>
      <p:sp>
        <p:nvSpPr>
          <p:cNvPr id="6" name="Sottotitolo 2"/>
          <p:cNvSpPr txBox="1">
            <a:spLocks/>
          </p:cNvSpPr>
          <p:nvPr/>
        </p:nvSpPr>
        <p:spPr>
          <a:xfrm>
            <a:off x="9429490" y="5521806"/>
            <a:ext cx="3410782" cy="2247155"/>
          </a:xfrm>
          <a:prstGeom prst="rect">
            <a:avLst/>
          </a:prstGeom>
        </p:spPr>
        <p:txBody>
          <a:bodyPr vert="horz" lIns="91440" tIns="45720" rIns="91440" bIns="45720" rtlCol="0" anchor="t">
            <a:norm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it-IT" sz="1800" dirty="0">
                <a:latin typeface="Georgia" panose="02040502050405020303" pitchFamily="18" charset="0"/>
              </a:rPr>
              <a:t>Realizzato da:</a:t>
            </a:r>
          </a:p>
          <a:p>
            <a:pPr marL="285750" indent="-285750" algn="l">
              <a:spcBef>
                <a:spcPts val="0"/>
              </a:spcBef>
              <a:buFont typeface="Arial" panose="020B0604020202020204" pitchFamily="34" charset="0"/>
              <a:buChar char="•"/>
            </a:pPr>
            <a:r>
              <a:rPr lang="it-IT" sz="1600" dirty="0">
                <a:latin typeface="Georgia" panose="02040502050405020303" pitchFamily="18" charset="0"/>
              </a:rPr>
              <a:t>Dati Agostino</a:t>
            </a:r>
            <a:endParaRPr lang="it-IT" sz="1800" dirty="0">
              <a:latin typeface="Georgia" panose="02040502050405020303" pitchFamily="18" charset="0"/>
            </a:endParaRPr>
          </a:p>
          <a:p>
            <a:pPr marL="285750" indent="-285750" algn="l">
              <a:spcBef>
                <a:spcPts val="0"/>
              </a:spcBef>
              <a:buFont typeface="Arial" panose="020B0604020202020204" pitchFamily="34" charset="0"/>
              <a:buChar char="•"/>
            </a:pPr>
            <a:r>
              <a:rPr lang="it-IT" sz="1600" dirty="0">
                <a:latin typeface="Georgia" panose="02040502050405020303" pitchFamily="18" charset="0"/>
              </a:rPr>
              <a:t>Napoletano Alessandro</a:t>
            </a:r>
          </a:p>
        </p:txBody>
      </p:sp>
      <p:pic>
        <p:nvPicPr>
          <p:cNvPr id="7" name="Immagin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82104" y="0"/>
            <a:ext cx="6984795" cy="1732869"/>
          </a:xfrm>
          <a:prstGeom prst="rect">
            <a:avLst/>
          </a:prstGeom>
        </p:spPr>
      </p:pic>
      <p:pic>
        <p:nvPicPr>
          <p:cNvPr id="5" name="Immagine 4">
            <a:extLst>
              <a:ext uri="{FF2B5EF4-FFF2-40B4-BE49-F238E27FC236}">
                <a16:creationId xmlns:a16="http://schemas.microsoft.com/office/drawing/2014/main" id="{7FD31EB1-A201-4F29-A1FF-6454898136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61818" y="184621"/>
            <a:ext cx="3353146" cy="1311907"/>
          </a:xfrm>
          <a:prstGeom prst="rect">
            <a:avLst/>
          </a:prstGeom>
        </p:spPr>
      </p:pic>
    </p:spTree>
    <p:extLst>
      <p:ext uri="{BB962C8B-B14F-4D97-AF65-F5344CB8AC3E}">
        <p14:creationId xmlns:p14="http://schemas.microsoft.com/office/powerpoint/2010/main" val="14830593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olo 1">
            <a:extLst>
              <a:ext uri="{FF2B5EF4-FFF2-40B4-BE49-F238E27FC236}">
                <a16:creationId xmlns:a16="http://schemas.microsoft.com/office/drawing/2014/main" id="{2C90F5CB-03C3-4FA7-A0AC-0E954B8295B3}"/>
              </a:ext>
            </a:extLst>
          </p:cNvPr>
          <p:cNvSpPr txBox="1">
            <a:spLocks/>
          </p:cNvSpPr>
          <p:nvPr/>
        </p:nvSpPr>
        <p:spPr>
          <a:xfrm>
            <a:off x="1438973" y="127683"/>
            <a:ext cx="7913371" cy="717269"/>
          </a:xfrm>
          <a:prstGeom prst="rect">
            <a:avLst/>
          </a:prstGeom>
          <a:effectLst/>
        </p:spPr>
        <p:txBody>
          <a:bodyPr vert="horz" lIns="91440" tIns="45720" rIns="91440" bIns="45720" rtlCol="0" anchor="ctr">
            <a:normAutofit fontScale="97500"/>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it-IT" dirty="0">
                <a:solidFill>
                  <a:schemeClr val="accent1">
                    <a:lumMod val="75000"/>
                  </a:schemeClr>
                </a:solidFill>
                <a:latin typeface="Georgia" panose="02040502050405020303" pitchFamily="18" charset="0"/>
              </a:rPr>
              <a:t>Activity </a:t>
            </a:r>
            <a:r>
              <a:rPr lang="it-IT" dirty="0" err="1">
                <a:solidFill>
                  <a:schemeClr val="accent1">
                    <a:lumMod val="75000"/>
                  </a:schemeClr>
                </a:solidFill>
                <a:latin typeface="Georgia" panose="02040502050405020303" pitchFamily="18" charset="0"/>
              </a:rPr>
              <a:t>Diagram</a:t>
            </a:r>
            <a:r>
              <a:rPr lang="it-IT" dirty="0">
                <a:solidFill>
                  <a:schemeClr val="accent1">
                    <a:lumMod val="75000"/>
                  </a:schemeClr>
                </a:solidFill>
                <a:latin typeface="Georgia" panose="02040502050405020303" pitchFamily="18" charset="0"/>
              </a:rPr>
              <a:t>: </a:t>
            </a:r>
            <a:r>
              <a:rPr lang="it-IT" dirty="0" err="1">
                <a:solidFill>
                  <a:schemeClr val="accent1">
                    <a:lumMod val="75000"/>
                  </a:schemeClr>
                </a:solidFill>
                <a:latin typeface="Georgia" panose="02040502050405020303" pitchFamily="18" charset="0"/>
              </a:rPr>
              <a:t>ShotPic</a:t>
            </a:r>
            <a:r>
              <a:rPr lang="it-IT" dirty="0">
                <a:solidFill>
                  <a:schemeClr val="accent1">
                    <a:lumMod val="75000"/>
                  </a:schemeClr>
                </a:solidFill>
                <a:latin typeface="Georgia" panose="02040502050405020303" pitchFamily="18" charset="0"/>
              </a:rPr>
              <a:t> Editor</a:t>
            </a:r>
          </a:p>
        </p:txBody>
      </p:sp>
      <p:pic>
        <p:nvPicPr>
          <p:cNvPr id="7" name="Immagine 6" descr="Immagine che contiene elettronico&#10;&#10;Descrizione generata con affidabilità elevata">
            <a:extLst>
              <a:ext uri="{FF2B5EF4-FFF2-40B4-BE49-F238E27FC236}">
                <a16:creationId xmlns:a16="http://schemas.microsoft.com/office/drawing/2014/main" id="{EDAF953E-205E-4EC9-8857-5EB9F5240D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11171" y="741141"/>
            <a:ext cx="7243999" cy="6274108"/>
          </a:xfrm>
          <a:prstGeom prst="rect">
            <a:avLst/>
          </a:prstGeom>
        </p:spPr>
      </p:pic>
    </p:spTree>
    <p:extLst>
      <p:ext uri="{BB962C8B-B14F-4D97-AF65-F5344CB8AC3E}">
        <p14:creationId xmlns:p14="http://schemas.microsoft.com/office/powerpoint/2010/main" val="23816580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1484310" y="942390"/>
            <a:ext cx="10018713" cy="1752599"/>
          </a:xfrm>
        </p:spPr>
        <p:txBody>
          <a:bodyPr>
            <a:normAutofit/>
          </a:bodyPr>
          <a:lstStyle/>
          <a:p>
            <a:pPr algn="l"/>
            <a:r>
              <a:rPr lang="it-IT" sz="3600" dirty="0">
                <a:solidFill>
                  <a:schemeClr val="accent1">
                    <a:lumMod val="75000"/>
                  </a:schemeClr>
                </a:solidFill>
                <a:latin typeface="Georgia" panose="02040502050405020303" pitchFamily="18" charset="0"/>
              </a:rPr>
              <a:t>Algoritmi di Segmentazione: </a:t>
            </a:r>
            <a:r>
              <a:rPr lang="it-IT" sz="3600" dirty="0" err="1">
                <a:solidFill>
                  <a:schemeClr val="accent1">
                    <a:lumMod val="75000"/>
                  </a:schemeClr>
                </a:solidFill>
                <a:latin typeface="Georgia" panose="02040502050405020303" pitchFamily="18" charset="0"/>
              </a:rPr>
              <a:t>OpenCV</a:t>
            </a:r>
            <a:endParaRPr lang="it-IT" sz="3600" dirty="0">
              <a:solidFill>
                <a:schemeClr val="accent1">
                  <a:lumMod val="75000"/>
                </a:schemeClr>
              </a:solidFill>
              <a:latin typeface="Georgia" panose="02040502050405020303" pitchFamily="18" charset="0"/>
            </a:endParaRPr>
          </a:p>
        </p:txBody>
      </p:sp>
      <p:sp>
        <p:nvSpPr>
          <p:cNvPr id="3" name="Segnaposto contenuto 2"/>
          <p:cNvSpPr>
            <a:spLocks noGrp="1"/>
          </p:cNvSpPr>
          <p:nvPr>
            <p:ph idx="1"/>
          </p:nvPr>
        </p:nvSpPr>
        <p:spPr>
          <a:xfrm>
            <a:off x="1484310" y="2773500"/>
            <a:ext cx="10263459" cy="2675829"/>
          </a:xfrm>
        </p:spPr>
        <p:txBody>
          <a:bodyPr anchor="t">
            <a:normAutofit fontScale="92500" lnSpcReduction="20000"/>
          </a:bodyPr>
          <a:lstStyle/>
          <a:p>
            <a:pPr marL="0" indent="0">
              <a:lnSpc>
                <a:spcPct val="120000"/>
              </a:lnSpc>
              <a:spcBef>
                <a:spcPts val="0"/>
              </a:spcBef>
              <a:spcAft>
                <a:spcPts val="0"/>
              </a:spcAft>
              <a:buNone/>
            </a:pPr>
            <a:r>
              <a:rPr lang="it-IT" sz="1900" dirty="0">
                <a:latin typeface="Calibri" panose="020F0502020204030204" pitchFamily="34" charset="0"/>
                <a:cs typeface="Calibri" panose="020F0502020204030204" pitchFamily="34" charset="0"/>
              </a:rPr>
              <a:t>La </a:t>
            </a:r>
            <a:r>
              <a:rPr lang="it-IT" sz="1900" b="1" dirty="0">
                <a:latin typeface="Calibri" panose="020F0502020204030204" pitchFamily="34" charset="0"/>
                <a:cs typeface="Calibri" panose="020F0502020204030204" pitchFamily="34" charset="0"/>
              </a:rPr>
              <a:t>segmentazione di un'immagine</a:t>
            </a:r>
            <a:r>
              <a:rPr lang="it-IT" sz="1900" dirty="0">
                <a:latin typeface="Calibri" panose="020F0502020204030204" pitchFamily="34" charset="0"/>
                <a:cs typeface="Calibri" panose="020F0502020204030204" pitchFamily="34" charset="0"/>
              </a:rPr>
              <a:t> nell'elaborazione digitale delle immagini consiste nel suddividere un’immagine in regioni che corrispondono ad unità strutturali o a specifiche proprietà.</a:t>
            </a:r>
          </a:p>
          <a:p>
            <a:pPr marL="0" indent="0">
              <a:lnSpc>
                <a:spcPct val="120000"/>
              </a:lnSpc>
              <a:spcBef>
                <a:spcPts val="0"/>
              </a:spcBef>
              <a:spcAft>
                <a:spcPts val="0"/>
              </a:spcAft>
              <a:buNone/>
            </a:pPr>
            <a:endParaRPr lang="it-IT" sz="1900" dirty="0">
              <a:latin typeface="Calibri" panose="020F0502020204030204" pitchFamily="34" charset="0"/>
              <a:cs typeface="Calibri" panose="020F0502020204030204" pitchFamily="34" charset="0"/>
            </a:endParaRPr>
          </a:p>
          <a:p>
            <a:pPr marL="0" indent="0">
              <a:lnSpc>
                <a:spcPct val="120000"/>
              </a:lnSpc>
              <a:spcBef>
                <a:spcPts val="0"/>
              </a:spcBef>
              <a:spcAft>
                <a:spcPts val="0"/>
              </a:spcAft>
              <a:buNone/>
            </a:pPr>
            <a:r>
              <a:rPr lang="it-IT" sz="1900" dirty="0">
                <a:latin typeface="Calibri" panose="020F0502020204030204" pitchFamily="34" charset="0"/>
                <a:cs typeface="Calibri" panose="020F0502020204030204" pitchFamily="34" charset="0"/>
              </a:rPr>
              <a:t>La segmentazione è di solito utilizzata per localizzare oggetti e bordi (linee, curve, ecc.). </a:t>
            </a:r>
          </a:p>
          <a:p>
            <a:pPr marL="0" indent="0">
              <a:lnSpc>
                <a:spcPct val="120000"/>
              </a:lnSpc>
              <a:spcBef>
                <a:spcPts val="0"/>
              </a:spcBef>
              <a:spcAft>
                <a:spcPts val="0"/>
              </a:spcAft>
              <a:buNone/>
            </a:pPr>
            <a:r>
              <a:rPr lang="it-IT" sz="1900" dirty="0">
                <a:latin typeface="Calibri" panose="020F0502020204030204" pitchFamily="34" charset="0"/>
                <a:cs typeface="Calibri" panose="020F0502020204030204" pitchFamily="34" charset="0"/>
              </a:rPr>
              <a:t>È il processo con il quale si classificano i pixel dell'immagine che hanno caratteristiche comuni, pertanto ciascun pixel in una regione è simile agli altri della stessa regione per una qualche proprietà o caratteristica (colore, intensità o </a:t>
            </a:r>
            <a:r>
              <a:rPr lang="it-IT" sz="1900" dirty="0" err="1">
                <a:latin typeface="Calibri" panose="020F0502020204030204" pitchFamily="34" charset="0"/>
                <a:cs typeface="Calibri" panose="020F0502020204030204" pitchFamily="34" charset="0"/>
              </a:rPr>
              <a:t>texture</a:t>
            </a:r>
            <a:r>
              <a:rPr lang="it-IT" sz="1900" dirty="0">
                <a:latin typeface="Calibri" panose="020F0502020204030204" pitchFamily="34" charset="0"/>
                <a:cs typeface="Calibri" panose="020F0502020204030204" pitchFamily="34" charset="0"/>
              </a:rPr>
              <a:t>). </a:t>
            </a:r>
          </a:p>
          <a:p>
            <a:pPr marL="0" indent="0">
              <a:spcBef>
                <a:spcPts val="0"/>
              </a:spcBef>
              <a:spcAft>
                <a:spcPts val="0"/>
              </a:spcAft>
              <a:buNone/>
            </a:pPr>
            <a:endParaRPr lang="it-IT" sz="2000" dirty="0">
              <a:latin typeface="Calibri" panose="020F0502020204030204" pitchFamily="34" charset="0"/>
              <a:cs typeface="Calibri" panose="020F0502020204030204" pitchFamily="34" charset="0"/>
            </a:endParaRPr>
          </a:p>
          <a:p>
            <a:pPr marL="0" indent="0">
              <a:spcBef>
                <a:spcPts val="0"/>
              </a:spcBef>
              <a:spcAft>
                <a:spcPts val="0"/>
              </a:spcAft>
              <a:buNone/>
            </a:pPr>
            <a:r>
              <a:rPr lang="it-IT" sz="2000" dirty="0">
                <a:latin typeface="Calibri" panose="020F0502020204030204" pitchFamily="34" charset="0"/>
                <a:cs typeface="Calibri" panose="020F0502020204030204" pitchFamily="34" charset="0"/>
              </a:rPr>
              <a:t> </a:t>
            </a:r>
          </a:p>
        </p:txBody>
      </p:sp>
      <p:pic>
        <p:nvPicPr>
          <p:cNvPr id="6" name="Immagin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20968" y="34150"/>
            <a:ext cx="5799361" cy="1438773"/>
          </a:xfrm>
          <a:prstGeom prst="rect">
            <a:avLst/>
          </a:prstGeom>
        </p:spPr>
      </p:pic>
      <p:pic>
        <p:nvPicPr>
          <p:cNvPr id="7" name="Segnaposto contenuto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15454" y="140912"/>
            <a:ext cx="1336658" cy="1218331"/>
          </a:xfrm>
          <a:prstGeom prst="rect">
            <a:avLst/>
          </a:prstGeom>
        </p:spPr>
      </p:pic>
      <p:sp>
        <p:nvSpPr>
          <p:cNvPr id="4" name="Rettangolo 3">
            <a:extLst>
              <a:ext uri="{FF2B5EF4-FFF2-40B4-BE49-F238E27FC236}">
                <a16:creationId xmlns:a16="http://schemas.microsoft.com/office/drawing/2014/main" id="{6818F060-762D-4BDB-8659-94434EDDA2AA}"/>
              </a:ext>
            </a:extLst>
          </p:cNvPr>
          <p:cNvSpPr/>
          <p:nvPr/>
        </p:nvSpPr>
        <p:spPr>
          <a:xfrm>
            <a:off x="1484310" y="2274401"/>
            <a:ext cx="6096000" cy="400110"/>
          </a:xfrm>
          <a:prstGeom prst="rect">
            <a:avLst/>
          </a:prstGeom>
        </p:spPr>
        <p:txBody>
          <a:bodyPr>
            <a:spAutoFit/>
          </a:bodyPr>
          <a:lstStyle/>
          <a:p>
            <a:r>
              <a:rPr lang="it-IT" sz="2000" dirty="0">
                <a:latin typeface="Calibri" panose="020F0502020204030204" pitchFamily="34" charset="0"/>
                <a:cs typeface="Calibri" panose="020F0502020204030204" pitchFamily="34" charset="0"/>
              </a:rPr>
              <a:t>Che cos’è la Segmentazione ed a che serve?</a:t>
            </a:r>
          </a:p>
        </p:txBody>
      </p:sp>
    </p:spTree>
    <p:extLst>
      <p:ext uri="{BB962C8B-B14F-4D97-AF65-F5344CB8AC3E}">
        <p14:creationId xmlns:p14="http://schemas.microsoft.com/office/powerpoint/2010/main" val="28770090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1484310" y="942390"/>
            <a:ext cx="10018713" cy="1752599"/>
          </a:xfrm>
        </p:spPr>
        <p:txBody>
          <a:bodyPr>
            <a:normAutofit/>
          </a:bodyPr>
          <a:lstStyle/>
          <a:p>
            <a:pPr algn="l"/>
            <a:r>
              <a:rPr lang="it-IT" sz="3600" dirty="0">
                <a:solidFill>
                  <a:schemeClr val="accent1">
                    <a:lumMod val="75000"/>
                  </a:schemeClr>
                </a:solidFill>
                <a:latin typeface="Georgia" panose="02040502050405020303" pitchFamily="18" charset="0"/>
              </a:rPr>
              <a:t>Algoritmi di Segmentazione: </a:t>
            </a:r>
            <a:r>
              <a:rPr lang="it-IT" sz="3600" dirty="0" err="1">
                <a:solidFill>
                  <a:schemeClr val="accent1">
                    <a:lumMod val="75000"/>
                  </a:schemeClr>
                </a:solidFill>
                <a:latin typeface="Georgia" panose="02040502050405020303" pitchFamily="18" charset="0"/>
              </a:rPr>
              <a:t>OpenCV</a:t>
            </a:r>
            <a:endParaRPr lang="it-IT" sz="3600" dirty="0">
              <a:solidFill>
                <a:schemeClr val="accent1">
                  <a:lumMod val="75000"/>
                </a:schemeClr>
              </a:solidFill>
              <a:latin typeface="Georgia" panose="02040502050405020303" pitchFamily="18" charset="0"/>
            </a:endParaRPr>
          </a:p>
        </p:txBody>
      </p:sp>
      <p:sp>
        <p:nvSpPr>
          <p:cNvPr id="3" name="Segnaposto contenuto 2"/>
          <p:cNvSpPr>
            <a:spLocks noGrp="1"/>
          </p:cNvSpPr>
          <p:nvPr>
            <p:ph idx="1"/>
          </p:nvPr>
        </p:nvSpPr>
        <p:spPr>
          <a:xfrm>
            <a:off x="1551552" y="2274401"/>
            <a:ext cx="10287522" cy="4391094"/>
          </a:xfrm>
        </p:spPr>
        <p:txBody>
          <a:bodyPr anchor="t">
            <a:normAutofit/>
          </a:bodyPr>
          <a:lstStyle/>
          <a:p>
            <a:pPr marL="0" indent="0">
              <a:spcBef>
                <a:spcPts val="0"/>
              </a:spcBef>
              <a:spcAft>
                <a:spcPts val="0"/>
              </a:spcAft>
              <a:buNone/>
            </a:pPr>
            <a:r>
              <a:rPr lang="it-IT" sz="1800" dirty="0">
                <a:latin typeface="Calibri" panose="020F0502020204030204" pitchFamily="34" charset="0"/>
                <a:cs typeface="Calibri" panose="020F0502020204030204" pitchFamily="34" charset="0"/>
              </a:rPr>
              <a:t>Il risultato di un'immagine segmentata è un insieme di segmenti che, collettivamente, 			      coprono l'intera immagine. </a:t>
            </a:r>
          </a:p>
          <a:p>
            <a:pPr marL="0" indent="0">
              <a:buNone/>
            </a:pPr>
            <a:r>
              <a:rPr lang="it-IT" sz="1800" dirty="0">
                <a:latin typeface="Calibri" panose="020F0502020204030204" pitchFamily="34" charset="0"/>
                <a:cs typeface="Calibri" panose="020F0502020204030204" pitchFamily="34" charset="0"/>
              </a:rPr>
              <a:t>Come precedentemente chiarito dai Requisiti del Software, </a:t>
            </a:r>
            <a:r>
              <a:rPr lang="it-IT" sz="1800" b="1" dirty="0" err="1">
                <a:solidFill>
                  <a:srgbClr val="FF0000"/>
                </a:solidFill>
                <a:latin typeface="Calibri" panose="020F0502020204030204" pitchFamily="34" charset="0"/>
                <a:cs typeface="Calibri" panose="020F0502020204030204" pitchFamily="34" charset="0"/>
              </a:rPr>
              <a:t>S</a:t>
            </a:r>
            <a:r>
              <a:rPr lang="it-IT" sz="1800" b="1" dirty="0" err="1">
                <a:latin typeface="Calibri" panose="020F0502020204030204" pitchFamily="34" charset="0"/>
                <a:cs typeface="Calibri" panose="020F0502020204030204" pitchFamily="34" charset="0"/>
              </a:rPr>
              <a:t>hot</a:t>
            </a:r>
            <a:r>
              <a:rPr lang="it-IT" sz="1800" b="1" dirty="0" err="1">
                <a:solidFill>
                  <a:srgbClr val="FF0000"/>
                </a:solidFill>
                <a:latin typeface="Calibri" panose="020F0502020204030204" pitchFamily="34" charset="0"/>
                <a:cs typeface="Calibri" panose="020F0502020204030204" pitchFamily="34" charset="0"/>
              </a:rPr>
              <a:t>P</a:t>
            </a:r>
            <a:r>
              <a:rPr lang="it-IT" sz="1800" b="1" dirty="0" err="1">
                <a:latin typeface="Calibri" panose="020F0502020204030204" pitchFamily="34" charset="0"/>
                <a:cs typeface="Calibri" panose="020F0502020204030204" pitchFamily="34" charset="0"/>
              </a:rPr>
              <a:t>ic</a:t>
            </a:r>
            <a:r>
              <a:rPr lang="it-IT" sz="1800" b="1" dirty="0">
                <a:latin typeface="Calibri" panose="020F0502020204030204" pitchFamily="34" charset="0"/>
                <a:cs typeface="Calibri" panose="020F0502020204030204" pitchFamily="34" charset="0"/>
              </a:rPr>
              <a:t> </a:t>
            </a:r>
            <a:r>
              <a:rPr lang="it-IT" sz="1800" b="1" dirty="0">
                <a:solidFill>
                  <a:schemeClr val="tx2">
                    <a:lumMod val="75000"/>
                    <a:lumOff val="25000"/>
                  </a:schemeClr>
                </a:solidFill>
                <a:latin typeface="Calibri" panose="020F0502020204030204" pitchFamily="34" charset="0"/>
                <a:cs typeface="Calibri" panose="020F0502020204030204" pitchFamily="34" charset="0"/>
              </a:rPr>
              <a:t>Editor</a:t>
            </a:r>
            <a:r>
              <a:rPr lang="it-IT" sz="1800" b="1" dirty="0">
                <a:latin typeface="Calibri" panose="020F0502020204030204" pitchFamily="34" charset="0"/>
                <a:cs typeface="Calibri" panose="020F0502020204030204" pitchFamily="34" charset="0"/>
              </a:rPr>
              <a:t> </a:t>
            </a:r>
            <a:r>
              <a:rPr lang="it-IT" sz="1800" dirty="0">
                <a:latin typeface="Calibri" panose="020F0502020204030204" pitchFamily="34" charset="0"/>
                <a:cs typeface="Calibri" panose="020F0502020204030204" pitchFamily="34" charset="0"/>
              </a:rPr>
              <a:t>è un programma che deve applicare i seguenti algoritmi:</a:t>
            </a:r>
          </a:p>
          <a:p>
            <a:r>
              <a:rPr lang="it-IT" sz="1800" dirty="0" err="1">
                <a:latin typeface="Calibri" panose="020F0502020204030204" pitchFamily="34" charset="0"/>
                <a:cs typeface="Calibri" panose="020F0502020204030204" pitchFamily="34" charset="0"/>
              </a:rPr>
              <a:t>Thresholding</a:t>
            </a:r>
            <a:endParaRPr lang="it-IT" sz="1800" dirty="0">
              <a:latin typeface="Calibri" panose="020F0502020204030204" pitchFamily="34" charset="0"/>
              <a:cs typeface="Calibri" panose="020F0502020204030204" pitchFamily="34" charset="0"/>
            </a:endParaRPr>
          </a:p>
          <a:p>
            <a:r>
              <a:rPr lang="it-IT" sz="1800" dirty="0" err="1">
                <a:latin typeface="Calibri" panose="020F0502020204030204" pitchFamily="34" charset="0"/>
                <a:cs typeface="Calibri" panose="020F0502020204030204" pitchFamily="34" charset="0"/>
              </a:rPr>
              <a:t>Watershed</a:t>
            </a:r>
            <a:endParaRPr lang="it-IT" sz="1800" dirty="0">
              <a:latin typeface="Calibri" panose="020F0502020204030204" pitchFamily="34" charset="0"/>
              <a:cs typeface="Calibri" panose="020F0502020204030204" pitchFamily="34" charset="0"/>
            </a:endParaRPr>
          </a:p>
          <a:p>
            <a:r>
              <a:rPr lang="it-IT" sz="1800" dirty="0" err="1">
                <a:latin typeface="Calibri" panose="020F0502020204030204" pitchFamily="34" charset="0"/>
                <a:cs typeface="Calibri" panose="020F0502020204030204" pitchFamily="34" charset="0"/>
              </a:rPr>
              <a:t>Canny</a:t>
            </a:r>
            <a:r>
              <a:rPr lang="it-IT" sz="1800" dirty="0">
                <a:latin typeface="Calibri" panose="020F0502020204030204" pitchFamily="34" charset="0"/>
                <a:cs typeface="Calibri" panose="020F0502020204030204" pitchFamily="34" charset="0"/>
              </a:rPr>
              <a:t>-Edge</a:t>
            </a:r>
          </a:p>
          <a:p>
            <a:r>
              <a:rPr lang="it-IT" sz="1800" dirty="0" err="1">
                <a:latin typeface="Calibri" panose="020F0502020204030204" pitchFamily="34" charset="0"/>
                <a:cs typeface="Calibri" panose="020F0502020204030204" pitchFamily="34" charset="0"/>
              </a:rPr>
              <a:t>Blur</a:t>
            </a:r>
            <a:endParaRPr lang="it-IT" sz="1800" dirty="0">
              <a:latin typeface="Calibri" panose="020F0502020204030204" pitchFamily="34" charset="0"/>
              <a:cs typeface="Calibri" panose="020F0502020204030204" pitchFamily="34" charset="0"/>
            </a:endParaRPr>
          </a:p>
          <a:p>
            <a:pPr marL="0" indent="0">
              <a:buNone/>
            </a:pPr>
            <a:endParaRPr lang="it-IT" sz="1800" dirty="0">
              <a:latin typeface="Calibri" panose="020F0502020204030204" pitchFamily="34" charset="0"/>
              <a:cs typeface="Calibri" panose="020F0502020204030204" pitchFamily="34" charset="0"/>
            </a:endParaRPr>
          </a:p>
          <a:p>
            <a:pPr marL="0" indent="0">
              <a:buNone/>
            </a:pPr>
            <a:endParaRPr lang="it-IT" sz="2000" dirty="0">
              <a:latin typeface="Calibri" panose="020F0502020204030204" pitchFamily="34" charset="0"/>
              <a:cs typeface="Calibri" panose="020F0502020204030204" pitchFamily="34" charset="0"/>
            </a:endParaRPr>
          </a:p>
        </p:txBody>
      </p:sp>
      <p:pic>
        <p:nvPicPr>
          <p:cNvPr id="6" name="Immagin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20968" y="34150"/>
            <a:ext cx="5799361" cy="1438773"/>
          </a:xfrm>
          <a:prstGeom prst="rect">
            <a:avLst/>
          </a:prstGeom>
        </p:spPr>
      </p:pic>
      <p:pic>
        <p:nvPicPr>
          <p:cNvPr id="7" name="Segnaposto contenuto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15454" y="140912"/>
            <a:ext cx="1336658" cy="1218331"/>
          </a:xfrm>
          <a:prstGeom prst="rect">
            <a:avLst/>
          </a:prstGeom>
        </p:spPr>
      </p:pic>
    </p:spTree>
    <p:extLst>
      <p:ext uri="{BB962C8B-B14F-4D97-AF65-F5344CB8AC3E}">
        <p14:creationId xmlns:p14="http://schemas.microsoft.com/office/powerpoint/2010/main" val="24082693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1484310" y="892660"/>
            <a:ext cx="10018713" cy="1752599"/>
          </a:xfrm>
        </p:spPr>
        <p:txBody>
          <a:bodyPr>
            <a:normAutofit/>
          </a:bodyPr>
          <a:lstStyle/>
          <a:p>
            <a:pPr algn="l"/>
            <a:r>
              <a:rPr lang="it-IT" sz="3600" dirty="0">
                <a:solidFill>
                  <a:schemeClr val="accent1">
                    <a:lumMod val="75000"/>
                  </a:schemeClr>
                </a:solidFill>
                <a:latin typeface="Georgia" panose="02040502050405020303" pitchFamily="18" charset="0"/>
              </a:rPr>
              <a:t>Segmentazione: </a:t>
            </a:r>
            <a:r>
              <a:rPr lang="it-IT" sz="3600" dirty="0" err="1">
                <a:solidFill>
                  <a:schemeClr val="accent1">
                    <a:lumMod val="75000"/>
                  </a:schemeClr>
                </a:solidFill>
                <a:latin typeface="Georgia" panose="02040502050405020303" pitchFamily="18" charset="0"/>
              </a:rPr>
              <a:t>Thresholding</a:t>
            </a:r>
            <a:endParaRPr lang="it-IT" sz="3600" dirty="0">
              <a:solidFill>
                <a:schemeClr val="accent1">
                  <a:lumMod val="75000"/>
                </a:schemeClr>
              </a:solidFill>
              <a:latin typeface="Georgia" panose="02040502050405020303" pitchFamily="18" charset="0"/>
            </a:endParaRPr>
          </a:p>
        </p:txBody>
      </p:sp>
      <p:pic>
        <p:nvPicPr>
          <p:cNvPr id="6" name="Immagin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20968" y="34150"/>
            <a:ext cx="5799361" cy="1438773"/>
          </a:xfrm>
          <a:prstGeom prst="rect">
            <a:avLst/>
          </a:prstGeom>
        </p:spPr>
      </p:pic>
      <p:pic>
        <p:nvPicPr>
          <p:cNvPr id="7" name="Segnaposto contenuto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15454" y="140912"/>
            <a:ext cx="1336658" cy="1218331"/>
          </a:xfrm>
          <a:prstGeom prst="rect">
            <a:avLst/>
          </a:prstGeom>
        </p:spPr>
      </p:pic>
      <p:sp>
        <p:nvSpPr>
          <p:cNvPr id="9" name="Segnaposto contenuto 2">
            <a:extLst>
              <a:ext uri="{FF2B5EF4-FFF2-40B4-BE49-F238E27FC236}">
                <a16:creationId xmlns:a16="http://schemas.microsoft.com/office/drawing/2014/main" id="{EE1A2B39-7B5B-4ECA-9AE1-4C7B19243C6D}"/>
              </a:ext>
            </a:extLst>
          </p:cNvPr>
          <p:cNvSpPr txBox="1">
            <a:spLocks/>
          </p:cNvSpPr>
          <p:nvPr/>
        </p:nvSpPr>
        <p:spPr>
          <a:xfrm>
            <a:off x="1484310" y="2193341"/>
            <a:ext cx="10391691" cy="2084089"/>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pPr marL="0" indent="0">
              <a:spcBef>
                <a:spcPts val="0"/>
              </a:spcBef>
              <a:spcAft>
                <a:spcPts val="0"/>
              </a:spcAft>
              <a:buNone/>
            </a:pPr>
            <a:r>
              <a:rPr lang="it-IT" sz="1800" dirty="0">
                <a:latin typeface="Calibri" panose="020F0502020204030204" pitchFamily="34" charset="0"/>
                <a:cs typeface="Calibri" panose="020F0502020204030204" pitchFamily="34" charset="0"/>
              </a:rPr>
              <a:t>Nell’elaborazione di immagini, il </a:t>
            </a:r>
            <a:r>
              <a:rPr lang="it-IT" sz="1800" dirty="0" err="1">
                <a:latin typeface="Calibri" panose="020F0502020204030204" pitchFamily="34" charset="0"/>
                <a:cs typeface="Calibri" panose="020F0502020204030204" pitchFamily="34" charset="0"/>
              </a:rPr>
              <a:t>Thresholding</a:t>
            </a:r>
            <a:r>
              <a:rPr lang="it-IT" sz="1800" dirty="0">
                <a:latin typeface="Calibri" panose="020F0502020204030204" pitchFamily="34" charset="0"/>
                <a:cs typeface="Calibri" panose="020F0502020204030204" pitchFamily="34" charset="0"/>
              </a:rPr>
              <a:t> è un semplice metodo per segmentare un immagine a livelli di grigio, l’algoritmo restituisce un’immagine binaria.</a:t>
            </a:r>
          </a:p>
          <a:p>
            <a:pPr marL="0" indent="0">
              <a:spcBef>
                <a:spcPts val="0"/>
              </a:spcBef>
              <a:spcAft>
                <a:spcPts val="0"/>
              </a:spcAft>
              <a:buNone/>
            </a:pPr>
            <a:r>
              <a:rPr lang="it-IT" sz="1800" dirty="0">
                <a:latin typeface="Calibri" panose="020F0502020204030204" pitchFamily="34" charset="0"/>
                <a:cs typeface="Calibri" panose="020F0502020204030204" pitchFamily="34" charset="0"/>
              </a:rPr>
              <a:t>Durante il processo di </a:t>
            </a:r>
            <a:r>
              <a:rPr lang="it-IT" sz="1800" dirty="0" err="1">
                <a:latin typeface="Calibri" panose="020F0502020204030204" pitchFamily="34" charset="0"/>
                <a:cs typeface="Calibri" panose="020F0502020204030204" pitchFamily="34" charset="0"/>
              </a:rPr>
              <a:t>Thresholding</a:t>
            </a:r>
            <a:r>
              <a:rPr lang="it-IT" sz="1800" dirty="0">
                <a:latin typeface="Calibri" panose="020F0502020204030204" pitchFamily="34" charset="0"/>
                <a:cs typeface="Calibri" panose="020F0502020204030204" pitchFamily="34" charset="0"/>
              </a:rPr>
              <a:t>, i singoli pixel dell’immagine sono catalogati come "pixel oggetto" se il loro valore è superiore ad un dato livello di soglia (regolabile tramite una </a:t>
            </a:r>
            <a:r>
              <a:rPr lang="it-IT" sz="1800" dirty="0" err="1">
                <a:latin typeface="Calibri" panose="020F0502020204030204" pitchFamily="34" charset="0"/>
                <a:cs typeface="Calibri" panose="020F0502020204030204" pitchFamily="34" charset="0"/>
              </a:rPr>
              <a:t>trackbar</a:t>
            </a:r>
            <a:r>
              <a:rPr lang="it-IT" sz="1800" dirty="0">
                <a:latin typeface="Calibri" panose="020F0502020204030204" pitchFamily="34" charset="0"/>
                <a:cs typeface="Calibri" panose="020F0502020204030204" pitchFamily="34" charset="0"/>
              </a:rPr>
              <a:t>) o "pixel di sfondo" se il </a:t>
            </a:r>
            <a:r>
              <a:rPr lang="it-IT" sz="1800" dirty="0" err="1">
                <a:latin typeface="Calibri" panose="020F0502020204030204" pitchFamily="34" charset="0"/>
                <a:cs typeface="Calibri" panose="020F0502020204030204" pitchFamily="34" charset="0"/>
              </a:rPr>
              <a:t>valre</a:t>
            </a:r>
            <a:r>
              <a:rPr lang="it-IT" sz="1800" dirty="0">
                <a:latin typeface="Calibri" panose="020F0502020204030204" pitchFamily="34" charset="0"/>
                <a:cs typeface="Calibri" panose="020F0502020204030204" pitchFamily="34" charset="0"/>
              </a:rPr>
              <a:t> è minore a quello di soglia. Otterremo così un’immagine in bianco e nero.</a:t>
            </a:r>
          </a:p>
          <a:p>
            <a:pPr marL="0" indent="0">
              <a:spcBef>
                <a:spcPts val="0"/>
              </a:spcBef>
              <a:spcAft>
                <a:spcPts val="0"/>
              </a:spcAft>
              <a:buNone/>
            </a:pPr>
            <a:endParaRPr lang="it-IT" sz="1800" dirty="0">
              <a:latin typeface="Calibri" panose="020F0502020204030204" pitchFamily="34" charset="0"/>
              <a:cs typeface="Calibri" panose="020F0502020204030204" pitchFamily="34" charset="0"/>
            </a:endParaRPr>
          </a:p>
        </p:txBody>
      </p:sp>
      <p:sp>
        <p:nvSpPr>
          <p:cNvPr id="10" name="Freccia a destra 9">
            <a:extLst>
              <a:ext uri="{FF2B5EF4-FFF2-40B4-BE49-F238E27FC236}">
                <a16:creationId xmlns:a16="http://schemas.microsoft.com/office/drawing/2014/main" id="{76C8AEBE-D7DB-4CE5-95C8-88FB5BF88E59}"/>
              </a:ext>
            </a:extLst>
          </p:cNvPr>
          <p:cNvSpPr/>
          <p:nvPr/>
        </p:nvSpPr>
        <p:spPr>
          <a:xfrm>
            <a:off x="6197788" y="4755928"/>
            <a:ext cx="964734" cy="30200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3" name="Immagine 2">
            <a:extLst>
              <a:ext uri="{FF2B5EF4-FFF2-40B4-BE49-F238E27FC236}">
                <a16:creationId xmlns:a16="http://schemas.microsoft.com/office/drawing/2014/main" id="{3EBCFBFB-16BF-4643-8337-48034A2609DD}"/>
              </a:ext>
            </a:extLst>
          </p:cNvPr>
          <p:cNvPicPr>
            <a:picLocks noChangeAspect="1"/>
          </p:cNvPicPr>
          <p:nvPr/>
        </p:nvPicPr>
        <p:blipFill>
          <a:blip r:embed="rId4"/>
          <a:stretch>
            <a:fillRect/>
          </a:stretch>
        </p:blipFill>
        <p:spPr>
          <a:xfrm>
            <a:off x="7245360" y="3742273"/>
            <a:ext cx="4127465" cy="2563094"/>
          </a:xfrm>
          <a:prstGeom prst="rect">
            <a:avLst/>
          </a:prstGeom>
        </p:spPr>
      </p:pic>
      <p:pic>
        <p:nvPicPr>
          <p:cNvPr id="4" name="Immagine 3">
            <a:extLst>
              <a:ext uri="{FF2B5EF4-FFF2-40B4-BE49-F238E27FC236}">
                <a16:creationId xmlns:a16="http://schemas.microsoft.com/office/drawing/2014/main" id="{657B865A-2F06-4DF2-8CC1-F6705297C898}"/>
              </a:ext>
            </a:extLst>
          </p:cNvPr>
          <p:cNvPicPr>
            <a:picLocks noChangeAspect="1"/>
          </p:cNvPicPr>
          <p:nvPr/>
        </p:nvPicPr>
        <p:blipFill>
          <a:blip r:embed="rId5"/>
          <a:stretch>
            <a:fillRect/>
          </a:stretch>
        </p:blipFill>
        <p:spPr>
          <a:xfrm>
            <a:off x="1999000" y="3742273"/>
            <a:ext cx="4115950" cy="2563094"/>
          </a:xfrm>
          <a:prstGeom prst="rect">
            <a:avLst/>
          </a:prstGeom>
        </p:spPr>
      </p:pic>
    </p:spTree>
    <p:extLst>
      <p:ext uri="{BB962C8B-B14F-4D97-AF65-F5344CB8AC3E}">
        <p14:creationId xmlns:p14="http://schemas.microsoft.com/office/powerpoint/2010/main" val="36726735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1484310" y="868248"/>
            <a:ext cx="10018713" cy="1752599"/>
          </a:xfrm>
        </p:spPr>
        <p:txBody>
          <a:bodyPr>
            <a:normAutofit/>
          </a:bodyPr>
          <a:lstStyle/>
          <a:p>
            <a:pPr algn="l"/>
            <a:r>
              <a:rPr lang="it-IT" sz="3600" dirty="0">
                <a:solidFill>
                  <a:schemeClr val="accent1">
                    <a:lumMod val="75000"/>
                  </a:schemeClr>
                </a:solidFill>
                <a:latin typeface="Georgia" panose="02040502050405020303" pitchFamily="18" charset="0"/>
              </a:rPr>
              <a:t>Segmentazione: </a:t>
            </a:r>
            <a:r>
              <a:rPr lang="it-IT" sz="3600" dirty="0" err="1">
                <a:solidFill>
                  <a:schemeClr val="accent1">
                    <a:lumMod val="75000"/>
                  </a:schemeClr>
                </a:solidFill>
                <a:latin typeface="Georgia" panose="02040502050405020303" pitchFamily="18" charset="0"/>
              </a:rPr>
              <a:t>Watershed</a:t>
            </a:r>
            <a:endParaRPr lang="it-IT" sz="3600" dirty="0">
              <a:solidFill>
                <a:schemeClr val="accent1">
                  <a:lumMod val="75000"/>
                </a:schemeClr>
              </a:solidFill>
              <a:latin typeface="Georgia" panose="02040502050405020303" pitchFamily="18" charset="0"/>
            </a:endParaRPr>
          </a:p>
        </p:txBody>
      </p:sp>
      <p:pic>
        <p:nvPicPr>
          <p:cNvPr id="6" name="Immagin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20968" y="34150"/>
            <a:ext cx="5799361" cy="1438773"/>
          </a:xfrm>
          <a:prstGeom prst="rect">
            <a:avLst/>
          </a:prstGeom>
        </p:spPr>
      </p:pic>
      <p:pic>
        <p:nvPicPr>
          <p:cNvPr id="7" name="Segnaposto contenuto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15454" y="140912"/>
            <a:ext cx="1336658" cy="1218331"/>
          </a:xfrm>
          <a:prstGeom prst="rect">
            <a:avLst/>
          </a:prstGeom>
        </p:spPr>
      </p:pic>
      <p:sp>
        <p:nvSpPr>
          <p:cNvPr id="8" name="Segnaposto contenuto 2"/>
          <p:cNvSpPr>
            <a:spLocks noGrp="1"/>
          </p:cNvSpPr>
          <p:nvPr>
            <p:ph idx="1"/>
          </p:nvPr>
        </p:nvSpPr>
        <p:spPr>
          <a:xfrm>
            <a:off x="1484310" y="2193341"/>
            <a:ext cx="10274553" cy="3457626"/>
          </a:xfrm>
        </p:spPr>
        <p:txBody>
          <a:bodyPr anchor="t">
            <a:normAutofit/>
          </a:bodyPr>
          <a:lstStyle/>
          <a:p>
            <a:pPr marL="0" indent="0">
              <a:spcBef>
                <a:spcPts val="0"/>
              </a:spcBef>
              <a:spcAft>
                <a:spcPts val="0"/>
              </a:spcAft>
              <a:buNone/>
            </a:pPr>
            <a:r>
              <a:rPr lang="it-IT" sz="1800" dirty="0">
                <a:latin typeface="Calibri" panose="020F0502020204030204" pitchFamily="34" charset="0"/>
                <a:cs typeface="Calibri" panose="020F0502020204030204" pitchFamily="34" charset="0"/>
              </a:rPr>
              <a:t>In computer grafica un'immagine digitale in scala di grigi può essere vista come un rilievo, dove il livello di un pixel indica la sua altitudine nel rilievo. Una linea chiusa costituita da pixel con lo stesso valore di colore può essere considerata uno </a:t>
            </a:r>
            <a:r>
              <a:rPr lang="it-IT" sz="1800" b="1" dirty="0">
                <a:latin typeface="Calibri" panose="020F0502020204030204" pitchFamily="34" charset="0"/>
                <a:cs typeface="Calibri" panose="020F0502020204030204" pitchFamily="34" charset="0"/>
              </a:rPr>
              <a:t>spartiacque</a:t>
            </a:r>
            <a:r>
              <a:rPr lang="it-IT" sz="1800" dirty="0">
                <a:latin typeface="Calibri" panose="020F0502020204030204" pitchFamily="34" charset="0"/>
                <a:cs typeface="Calibri" panose="020F0502020204030204" pitchFamily="34" charset="0"/>
              </a:rPr>
              <a:t> (in inglese </a:t>
            </a:r>
            <a:r>
              <a:rPr lang="it-IT" sz="1800" i="1" dirty="0" err="1">
                <a:latin typeface="Calibri" panose="020F0502020204030204" pitchFamily="34" charset="0"/>
                <a:cs typeface="Calibri" panose="020F0502020204030204" pitchFamily="34" charset="0"/>
              </a:rPr>
              <a:t>watershed</a:t>
            </a:r>
            <a:r>
              <a:rPr lang="it-IT" sz="1800" dirty="0">
                <a:latin typeface="Calibri" panose="020F0502020204030204" pitchFamily="34" charset="0"/>
                <a:cs typeface="Calibri" panose="020F0502020204030204" pitchFamily="34" charset="0"/>
              </a:rPr>
              <a:t>). </a:t>
            </a:r>
          </a:p>
          <a:p>
            <a:pPr marL="0" indent="0">
              <a:spcBef>
                <a:spcPts val="0"/>
              </a:spcBef>
              <a:spcAft>
                <a:spcPts val="0"/>
              </a:spcAft>
              <a:buNone/>
            </a:pPr>
            <a:r>
              <a:rPr lang="it-IT" sz="1800" dirty="0">
                <a:latin typeface="Calibri" panose="020F0502020204030204" pitchFamily="34" charset="0"/>
                <a:cs typeface="Calibri" panose="020F0502020204030204" pitchFamily="34" charset="0"/>
              </a:rPr>
              <a:t>Nell'elaborazione digitale delle immagini esistono diversi algoritmi per il calcolo degli spartiacque. Tali algoritmi possono utilizzare strutture dati quali grafi o essere definiti nel dominio dei reali. Gli algoritmi di </a:t>
            </a:r>
            <a:r>
              <a:rPr lang="it-IT" sz="1800" dirty="0" err="1">
                <a:latin typeface="Calibri" panose="020F0502020204030204" pitchFamily="34" charset="0"/>
                <a:cs typeface="Calibri" panose="020F0502020204030204" pitchFamily="34" charset="0"/>
              </a:rPr>
              <a:t>watershed</a:t>
            </a:r>
            <a:r>
              <a:rPr lang="it-IT" sz="1800" dirty="0">
                <a:latin typeface="Calibri" panose="020F0502020204030204" pitchFamily="34" charset="0"/>
                <a:cs typeface="Calibri" panose="020F0502020204030204" pitchFamily="34" charset="0"/>
              </a:rPr>
              <a:t> possono essere utilizzati per la segmentazione di immagini. </a:t>
            </a:r>
          </a:p>
          <a:p>
            <a:pPr marL="0" indent="0">
              <a:buNone/>
            </a:pPr>
            <a:endParaRPr lang="it-IT" sz="1800" dirty="0">
              <a:latin typeface="Calibri" panose="020F0502020204030204" pitchFamily="34" charset="0"/>
              <a:cs typeface="Calibri" panose="020F0502020204030204" pitchFamily="34" charset="0"/>
            </a:endParaRPr>
          </a:p>
        </p:txBody>
      </p:sp>
      <p:pic>
        <p:nvPicPr>
          <p:cNvPr id="9" name="Immagine 8">
            <a:extLst>
              <a:ext uri="{FF2B5EF4-FFF2-40B4-BE49-F238E27FC236}">
                <a16:creationId xmlns:a16="http://schemas.microsoft.com/office/drawing/2014/main" id="{28403932-6DBA-4A8A-AB7D-7F7037CF753D}"/>
              </a:ext>
            </a:extLst>
          </p:cNvPr>
          <p:cNvPicPr>
            <a:picLocks noChangeAspect="1"/>
          </p:cNvPicPr>
          <p:nvPr/>
        </p:nvPicPr>
        <p:blipFill>
          <a:blip r:embed="rId4"/>
          <a:stretch>
            <a:fillRect/>
          </a:stretch>
        </p:blipFill>
        <p:spPr>
          <a:xfrm>
            <a:off x="2257425" y="4086116"/>
            <a:ext cx="3838575" cy="2389359"/>
          </a:xfrm>
          <a:prstGeom prst="rect">
            <a:avLst/>
          </a:prstGeom>
        </p:spPr>
      </p:pic>
      <p:sp>
        <p:nvSpPr>
          <p:cNvPr id="10" name="Freccia a destra 9">
            <a:extLst>
              <a:ext uri="{FF2B5EF4-FFF2-40B4-BE49-F238E27FC236}">
                <a16:creationId xmlns:a16="http://schemas.microsoft.com/office/drawing/2014/main" id="{577A3C55-47B9-46F9-86ED-0AF1E847C193}"/>
              </a:ext>
            </a:extLst>
          </p:cNvPr>
          <p:cNvSpPr/>
          <p:nvPr/>
        </p:nvSpPr>
        <p:spPr>
          <a:xfrm>
            <a:off x="6229746" y="5129793"/>
            <a:ext cx="964734" cy="30200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1" name="Immagine 10">
            <a:extLst>
              <a:ext uri="{FF2B5EF4-FFF2-40B4-BE49-F238E27FC236}">
                <a16:creationId xmlns:a16="http://schemas.microsoft.com/office/drawing/2014/main" id="{4E5D6D6D-B3F2-4509-8C4D-99275B851658}"/>
              </a:ext>
            </a:extLst>
          </p:cNvPr>
          <p:cNvPicPr>
            <a:picLocks noChangeAspect="1"/>
          </p:cNvPicPr>
          <p:nvPr/>
        </p:nvPicPr>
        <p:blipFill>
          <a:blip r:embed="rId5"/>
          <a:stretch>
            <a:fillRect/>
          </a:stretch>
        </p:blipFill>
        <p:spPr>
          <a:xfrm>
            <a:off x="7328226" y="4086114"/>
            <a:ext cx="3857521" cy="2389360"/>
          </a:xfrm>
          <a:prstGeom prst="rect">
            <a:avLst/>
          </a:prstGeom>
        </p:spPr>
      </p:pic>
    </p:spTree>
    <p:extLst>
      <p:ext uri="{BB962C8B-B14F-4D97-AF65-F5344CB8AC3E}">
        <p14:creationId xmlns:p14="http://schemas.microsoft.com/office/powerpoint/2010/main" val="33539998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1484310" y="916046"/>
            <a:ext cx="10018713" cy="1752599"/>
          </a:xfrm>
        </p:spPr>
        <p:txBody>
          <a:bodyPr>
            <a:normAutofit/>
          </a:bodyPr>
          <a:lstStyle/>
          <a:p>
            <a:pPr algn="l"/>
            <a:r>
              <a:rPr lang="it-IT" sz="3600" dirty="0">
                <a:solidFill>
                  <a:schemeClr val="accent1">
                    <a:lumMod val="75000"/>
                  </a:schemeClr>
                </a:solidFill>
                <a:latin typeface="Georgia" panose="02040502050405020303" pitchFamily="18" charset="0"/>
              </a:rPr>
              <a:t>Segmentazione: </a:t>
            </a:r>
            <a:r>
              <a:rPr lang="it-IT" sz="3600" dirty="0" err="1">
                <a:solidFill>
                  <a:schemeClr val="accent1">
                    <a:lumMod val="75000"/>
                  </a:schemeClr>
                </a:solidFill>
                <a:latin typeface="Georgia" panose="02040502050405020303" pitchFamily="18" charset="0"/>
              </a:rPr>
              <a:t>Canny-Edge</a:t>
            </a:r>
            <a:endParaRPr lang="it-IT" sz="3600" dirty="0">
              <a:solidFill>
                <a:schemeClr val="accent1">
                  <a:lumMod val="75000"/>
                </a:schemeClr>
              </a:solidFill>
              <a:latin typeface="Georgia" panose="02040502050405020303" pitchFamily="18" charset="0"/>
            </a:endParaRPr>
          </a:p>
        </p:txBody>
      </p:sp>
      <p:pic>
        <p:nvPicPr>
          <p:cNvPr id="6" name="Immagin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20968" y="34150"/>
            <a:ext cx="5799361" cy="1438773"/>
          </a:xfrm>
          <a:prstGeom prst="rect">
            <a:avLst/>
          </a:prstGeom>
        </p:spPr>
      </p:pic>
      <p:pic>
        <p:nvPicPr>
          <p:cNvPr id="7" name="Segnaposto contenuto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15454" y="140912"/>
            <a:ext cx="1336658" cy="1218331"/>
          </a:xfrm>
          <a:prstGeom prst="rect">
            <a:avLst/>
          </a:prstGeom>
        </p:spPr>
      </p:pic>
      <p:sp>
        <p:nvSpPr>
          <p:cNvPr id="8" name="Segnaposto contenuto 2"/>
          <p:cNvSpPr txBox="1">
            <a:spLocks/>
          </p:cNvSpPr>
          <p:nvPr/>
        </p:nvSpPr>
        <p:spPr>
          <a:xfrm>
            <a:off x="1484310" y="2248057"/>
            <a:ext cx="10707690" cy="3636907"/>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pPr marL="0" indent="0">
              <a:spcBef>
                <a:spcPts val="0"/>
              </a:spcBef>
              <a:spcAft>
                <a:spcPts val="0"/>
              </a:spcAft>
              <a:buNone/>
            </a:pPr>
            <a:r>
              <a:rPr lang="it-IT" sz="1800" dirty="0">
                <a:latin typeface="Calibri" panose="020F0502020204030204" pitchFamily="34" charset="0"/>
                <a:cs typeface="Calibri" panose="020F0502020204030204" pitchFamily="34" charset="0"/>
              </a:rPr>
              <a:t>Nell’elaborazione di immagini, il </a:t>
            </a:r>
            <a:r>
              <a:rPr lang="it-IT" sz="1800" b="1" dirty="0" err="1">
                <a:latin typeface="Calibri" panose="020F0502020204030204" pitchFamily="34" charset="0"/>
                <a:cs typeface="Calibri" panose="020F0502020204030204" pitchFamily="34" charset="0"/>
              </a:rPr>
              <a:t>Canny</a:t>
            </a:r>
            <a:r>
              <a:rPr lang="it-IT" sz="1800" b="1" dirty="0">
                <a:latin typeface="Calibri" panose="020F0502020204030204" pitchFamily="34" charset="0"/>
                <a:cs typeface="Calibri" panose="020F0502020204030204" pitchFamily="34" charset="0"/>
              </a:rPr>
              <a:t>-Edge</a:t>
            </a:r>
            <a:r>
              <a:rPr lang="it-IT" sz="1800" dirty="0">
                <a:latin typeface="Calibri" panose="020F0502020204030204" pitchFamily="34" charset="0"/>
                <a:cs typeface="Calibri" panose="020F0502020204030204" pitchFamily="34" charset="0"/>
              </a:rPr>
              <a:t> è un operatore per il riconoscimento dei contorni.</a:t>
            </a:r>
          </a:p>
          <a:p>
            <a:pPr marL="0" indent="0">
              <a:spcBef>
                <a:spcPts val="0"/>
              </a:spcBef>
              <a:spcAft>
                <a:spcPts val="0"/>
              </a:spcAft>
              <a:buNone/>
            </a:pPr>
            <a:r>
              <a:rPr lang="it-IT" sz="1800" dirty="0">
                <a:latin typeface="Calibri" panose="020F0502020204030204" pitchFamily="34" charset="0"/>
                <a:cs typeface="Calibri" panose="020F0502020204030204" pitchFamily="34" charset="0"/>
              </a:rPr>
              <a:t>Lo scopo di </a:t>
            </a:r>
            <a:r>
              <a:rPr lang="it-IT" sz="1800" dirty="0" err="1">
                <a:latin typeface="Calibri" panose="020F0502020204030204" pitchFamily="34" charset="0"/>
                <a:cs typeface="Calibri" panose="020F0502020204030204" pitchFamily="34" charset="0"/>
              </a:rPr>
              <a:t>Canny</a:t>
            </a:r>
            <a:r>
              <a:rPr lang="it-IT" sz="1800" dirty="0">
                <a:latin typeface="Calibri" panose="020F0502020204030204" pitchFamily="34" charset="0"/>
                <a:cs typeface="Calibri" panose="020F0502020204030204" pitchFamily="34" charset="0"/>
              </a:rPr>
              <a:t> era quello di riconoscere i contorni delle immagini nel miglior modo possibile. In questo per migliore intendiamo: </a:t>
            </a:r>
          </a:p>
          <a:p>
            <a:r>
              <a:rPr lang="it-IT" sz="1800" i="1" dirty="0">
                <a:latin typeface="Calibri" panose="020F0502020204030204" pitchFamily="34" charset="0"/>
                <a:cs typeface="Calibri" panose="020F0502020204030204" pitchFamily="34" charset="0"/>
              </a:rPr>
              <a:t>buon riconoscimento</a:t>
            </a:r>
            <a:r>
              <a:rPr lang="it-IT" sz="1800" dirty="0">
                <a:latin typeface="Calibri" panose="020F0502020204030204" pitchFamily="34" charset="0"/>
                <a:cs typeface="Calibri" panose="020F0502020204030204" pitchFamily="34" charset="0"/>
              </a:rPr>
              <a:t> - l'algoritmo deve individuare e "marcare" quanti più contorni possibile nell'immagine</a:t>
            </a:r>
          </a:p>
          <a:p>
            <a:r>
              <a:rPr lang="it-IT" sz="1800" i="1" dirty="0">
                <a:latin typeface="Calibri" panose="020F0502020204030204" pitchFamily="34" charset="0"/>
                <a:cs typeface="Calibri" panose="020F0502020204030204" pitchFamily="34" charset="0"/>
              </a:rPr>
              <a:t>buona localizzazione</a:t>
            </a:r>
            <a:r>
              <a:rPr lang="it-IT" sz="1800" dirty="0">
                <a:latin typeface="Calibri" panose="020F0502020204030204" pitchFamily="34" charset="0"/>
                <a:cs typeface="Calibri" panose="020F0502020204030204" pitchFamily="34" charset="0"/>
              </a:rPr>
              <a:t> - i contorni marcati devono essere il più vicini possibile ai contorni reali dell'immagine.</a:t>
            </a:r>
          </a:p>
          <a:p>
            <a:r>
              <a:rPr lang="it-IT" sz="1800" i="1" dirty="0">
                <a:latin typeface="Calibri" panose="020F0502020204030204" pitchFamily="34" charset="0"/>
                <a:cs typeface="Calibri" panose="020F0502020204030204" pitchFamily="34" charset="0"/>
              </a:rPr>
              <a:t>risposta minima</a:t>
            </a:r>
            <a:r>
              <a:rPr lang="it-IT" sz="1800" dirty="0">
                <a:latin typeface="Calibri" panose="020F0502020204030204" pitchFamily="34" charset="0"/>
                <a:cs typeface="Calibri" panose="020F0502020204030204" pitchFamily="34" charset="0"/>
              </a:rPr>
              <a:t> - un dato contorno dell'immagine deve essere marcato una sola volta, e, se possibile, il rumore presente nell'immagine non deve provocare il riconoscimento di falsi contorni.</a:t>
            </a:r>
          </a:p>
        </p:txBody>
      </p:sp>
    </p:spTree>
    <p:extLst>
      <p:ext uri="{BB962C8B-B14F-4D97-AF65-F5344CB8AC3E}">
        <p14:creationId xmlns:p14="http://schemas.microsoft.com/office/powerpoint/2010/main" val="39359604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1484310" y="916046"/>
            <a:ext cx="10018713" cy="1752599"/>
          </a:xfrm>
        </p:spPr>
        <p:txBody>
          <a:bodyPr>
            <a:normAutofit/>
          </a:bodyPr>
          <a:lstStyle/>
          <a:p>
            <a:pPr algn="l"/>
            <a:r>
              <a:rPr lang="it-IT" sz="3600" dirty="0">
                <a:solidFill>
                  <a:schemeClr val="accent1">
                    <a:lumMod val="75000"/>
                  </a:schemeClr>
                </a:solidFill>
                <a:latin typeface="Georgia" panose="02040502050405020303" pitchFamily="18" charset="0"/>
              </a:rPr>
              <a:t>Segmentazione: </a:t>
            </a:r>
            <a:r>
              <a:rPr lang="it-IT" sz="3600" dirty="0" err="1">
                <a:solidFill>
                  <a:schemeClr val="accent1">
                    <a:lumMod val="75000"/>
                  </a:schemeClr>
                </a:solidFill>
                <a:latin typeface="Georgia" panose="02040502050405020303" pitchFamily="18" charset="0"/>
              </a:rPr>
              <a:t>Canny-Edge</a:t>
            </a:r>
            <a:endParaRPr lang="it-IT" sz="3600" dirty="0">
              <a:solidFill>
                <a:schemeClr val="accent1">
                  <a:lumMod val="75000"/>
                </a:schemeClr>
              </a:solidFill>
              <a:latin typeface="Georgia" panose="02040502050405020303" pitchFamily="18" charset="0"/>
            </a:endParaRPr>
          </a:p>
        </p:txBody>
      </p:sp>
      <p:pic>
        <p:nvPicPr>
          <p:cNvPr id="6" name="Immagin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20968" y="34150"/>
            <a:ext cx="5799361" cy="1438773"/>
          </a:xfrm>
          <a:prstGeom prst="rect">
            <a:avLst/>
          </a:prstGeom>
        </p:spPr>
      </p:pic>
      <p:pic>
        <p:nvPicPr>
          <p:cNvPr id="7" name="Segnaposto contenuto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15454" y="140912"/>
            <a:ext cx="1336658" cy="1218331"/>
          </a:xfrm>
          <a:prstGeom prst="rect">
            <a:avLst/>
          </a:prstGeom>
        </p:spPr>
      </p:pic>
      <p:sp>
        <p:nvSpPr>
          <p:cNvPr id="8" name="Segnaposto contenuto 2"/>
          <p:cNvSpPr txBox="1">
            <a:spLocks/>
          </p:cNvSpPr>
          <p:nvPr/>
        </p:nvSpPr>
        <p:spPr>
          <a:xfrm>
            <a:off x="1484310" y="2241139"/>
            <a:ext cx="10707690" cy="1714173"/>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pPr marL="0" indent="0">
              <a:spcBef>
                <a:spcPts val="0"/>
              </a:spcBef>
              <a:spcAft>
                <a:spcPts val="0"/>
              </a:spcAft>
              <a:buNone/>
            </a:pPr>
            <a:r>
              <a:rPr lang="it-IT" sz="1800" dirty="0">
                <a:latin typeface="Calibri" panose="020F0502020204030204" pitchFamily="34" charset="0"/>
                <a:cs typeface="Calibri" panose="020F0502020204030204" pitchFamily="34" charset="0"/>
              </a:rPr>
              <a:t>Una volta applicato il filtro, come possiamo notare, il </a:t>
            </a:r>
            <a:r>
              <a:rPr lang="it-IT" sz="1800" dirty="0" err="1">
                <a:latin typeface="Calibri" panose="020F0502020204030204" pitchFamily="34" charset="0"/>
                <a:cs typeface="Calibri" panose="020F0502020204030204" pitchFamily="34" charset="0"/>
              </a:rPr>
              <a:t>Canny</a:t>
            </a:r>
            <a:r>
              <a:rPr lang="it-IT" sz="1800" dirty="0">
                <a:latin typeface="Calibri" panose="020F0502020204030204" pitchFamily="34" charset="0"/>
                <a:cs typeface="Calibri" panose="020F0502020204030204" pitchFamily="34" charset="0"/>
              </a:rPr>
              <a:t>-Edge ci permette di definire i bordi dell’immagine e, tramite l’apposita </a:t>
            </a:r>
            <a:r>
              <a:rPr lang="it-IT" sz="1800" dirty="0" err="1">
                <a:latin typeface="Calibri" panose="020F0502020204030204" pitchFamily="34" charset="0"/>
                <a:cs typeface="Calibri" panose="020F0502020204030204" pitchFamily="34" charset="0"/>
              </a:rPr>
              <a:t>trackbar</a:t>
            </a:r>
            <a:r>
              <a:rPr lang="it-IT" sz="1800" dirty="0">
                <a:latin typeface="Calibri" panose="020F0502020204030204" pitchFamily="34" charset="0"/>
                <a:cs typeface="Calibri" panose="020F0502020204030204" pitchFamily="34" charset="0"/>
              </a:rPr>
              <a:t>, sarà possibile decidere effettivamente quali bordi verranno marcati e quali no.</a:t>
            </a:r>
          </a:p>
          <a:p>
            <a:pPr marL="0" indent="0">
              <a:spcBef>
                <a:spcPts val="0"/>
              </a:spcBef>
              <a:spcAft>
                <a:spcPts val="0"/>
              </a:spcAft>
              <a:buNone/>
            </a:pPr>
            <a:r>
              <a:rPr lang="it-IT" sz="1800" dirty="0">
                <a:latin typeface="Calibri" panose="020F0502020204030204" pitchFamily="34" charset="0"/>
                <a:cs typeface="Calibri" panose="020F0502020204030204" pitchFamily="34" charset="0"/>
              </a:rPr>
              <a:t>Nell’esempio del Colosseo, portando la </a:t>
            </a:r>
            <a:r>
              <a:rPr lang="it-IT" sz="1800" dirty="0" err="1">
                <a:latin typeface="Calibri" panose="020F0502020204030204" pitchFamily="34" charset="0"/>
                <a:cs typeface="Calibri" panose="020F0502020204030204" pitchFamily="34" charset="0"/>
              </a:rPr>
              <a:t>trackbar</a:t>
            </a:r>
            <a:r>
              <a:rPr lang="it-IT" sz="1800" dirty="0">
                <a:latin typeface="Calibri" panose="020F0502020204030204" pitchFamily="34" charset="0"/>
                <a:cs typeface="Calibri" panose="020F0502020204030204" pitchFamily="34" charset="0"/>
              </a:rPr>
              <a:t> più verso destra, rimarranno evidenti solamente le arcate del </a:t>
            </a:r>
            <a:r>
              <a:rPr lang="it-IT" sz="1800" dirty="0" err="1">
                <a:latin typeface="Calibri" panose="020F0502020204030204" pitchFamily="34" charset="0"/>
                <a:cs typeface="Calibri" panose="020F0502020204030204" pitchFamily="34" charset="0"/>
              </a:rPr>
              <a:t>colosseo</a:t>
            </a:r>
            <a:r>
              <a:rPr lang="it-IT" sz="1800" dirty="0">
                <a:latin typeface="Calibri" panose="020F0502020204030204" pitchFamily="34" charset="0"/>
                <a:cs typeface="Calibri" panose="020F0502020204030204" pitchFamily="34" charset="0"/>
              </a:rPr>
              <a:t> ed i bordi principali come: La struttura romana, gli alberi, la strada ed il semaforo sulla destra.</a:t>
            </a:r>
          </a:p>
        </p:txBody>
      </p:sp>
      <p:sp>
        <p:nvSpPr>
          <p:cNvPr id="10" name="Freccia a destra 9">
            <a:extLst>
              <a:ext uri="{FF2B5EF4-FFF2-40B4-BE49-F238E27FC236}">
                <a16:creationId xmlns:a16="http://schemas.microsoft.com/office/drawing/2014/main" id="{AC8EC74B-7377-4ADC-B1DE-7B2D941360EB}"/>
              </a:ext>
            </a:extLst>
          </p:cNvPr>
          <p:cNvSpPr/>
          <p:nvPr/>
        </p:nvSpPr>
        <p:spPr>
          <a:xfrm>
            <a:off x="6284584" y="4824503"/>
            <a:ext cx="964734" cy="30200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pic>
        <p:nvPicPr>
          <p:cNvPr id="4" name="Immagine 3">
            <a:extLst>
              <a:ext uri="{FF2B5EF4-FFF2-40B4-BE49-F238E27FC236}">
                <a16:creationId xmlns:a16="http://schemas.microsoft.com/office/drawing/2014/main" id="{BBF8EAAB-D8EE-4B00-B005-0A7F7049DEEB}"/>
              </a:ext>
            </a:extLst>
          </p:cNvPr>
          <p:cNvPicPr>
            <a:picLocks noChangeAspect="1"/>
          </p:cNvPicPr>
          <p:nvPr/>
        </p:nvPicPr>
        <p:blipFill>
          <a:blip r:embed="rId4"/>
          <a:stretch>
            <a:fillRect/>
          </a:stretch>
        </p:blipFill>
        <p:spPr>
          <a:xfrm>
            <a:off x="2047468" y="3734688"/>
            <a:ext cx="4117663" cy="2561416"/>
          </a:xfrm>
          <a:prstGeom prst="rect">
            <a:avLst/>
          </a:prstGeom>
        </p:spPr>
      </p:pic>
      <p:pic>
        <p:nvPicPr>
          <p:cNvPr id="9" name="Immagine 8">
            <a:extLst>
              <a:ext uri="{FF2B5EF4-FFF2-40B4-BE49-F238E27FC236}">
                <a16:creationId xmlns:a16="http://schemas.microsoft.com/office/drawing/2014/main" id="{C1196A72-382B-4750-8770-BC2F8FABA28C}"/>
              </a:ext>
            </a:extLst>
          </p:cNvPr>
          <p:cNvPicPr>
            <a:picLocks noChangeAspect="1"/>
          </p:cNvPicPr>
          <p:nvPr/>
        </p:nvPicPr>
        <p:blipFill>
          <a:blip r:embed="rId5"/>
          <a:stretch>
            <a:fillRect/>
          </a:stretch>
        </p:blipFill>
        <p:spPr>
          <a:xfrm>
            <a:off x="7368771" y="3733489"/>
            <a:ext cx="4126480" cy="2561416"/>
          </a:xfrm>
          <a:prstGeom prst="rect">
            <a:avLst/>
          </a:prstGeom>
        </p:spPr>
      </p:pic>
    </p:spTree>
    <p:extLst>
      <p:ext uri="{BB962C8B-B14F-4D97-AF65-F5344CB8AC3E}">
        <p14:creationId xmlns:p14="http://schemas.microsoft.com/office/powerpoint/2010/main" val="36947585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1484310" y="1004173"/>
            <a:ext cx="10018713" cy="1752599"/>
          </a:xfrm>
        </p:spPr>
        <p:txBody>
          <a:bodyPr>
            <a:normAutofit/>
          </a:bodyPr>
          <a:lstStyle/>
          <a:p>
            <a:pPr algn="l"/>
            <a:r>
              <a:rPr lang="it-IT" sz="3600" dirty="0">
                <a:solidFill>
                  <a:schemeClr val="accent1">
                    <a:lumMod val="75000"/>
                  </a:schemeClr>
                </a:solidFill>
                <a:latin typeface="Georgia" panose="02040502050405020303" pitchFamily="18" charset="0"/>
              </a:rPr>
              <a:t>Effetto </a:t>
            </a:r>
            <a:r>
              <a:rPr lang="it-IT" sz="3600" dirty="0" err="1">
                <a:solidFill>
                  <a:schemeClr val="accent1">
                    <a:lumMod val="75000"/>
                  </a:schemeClr>
                </a:solidFill>
                <a:latin typeface="Georgia" panose="02040502050405020303" pitchFamily="18" charset="0"/>
              </a:rPr>
              <a:t>Blur</a:t>
            </a:r>
            <a:endParaRPr lang="it-IT" sz="3600" dirty="0">
              <a:solidFill>
                <a:schemeClr val="accent1">
                  <a:lumMod val="75000"/>
                </a:schemeClr>
              </a:solidFill>
              <a:latin typeface="Georgia" panose="02040502050405020303" pitchFamily="18" charset="0"/>
            </a:endParaRPr>
          </a:p>
        </p:txBody>
      </p:sp>
      <p:pic>
        <p:nvPicPr>
          <p:cNvPr id="6" name="Immagin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20968" y="34150"/>
            <a:ext cx="5799361" cy="1438773"/>
          </a:xfrm>
          <a:prstGeom prst="rect">
            <a:avLst/>
          </a:prstGeom>
        </p:spPr>
      </p:pic>
      <p:pic>
        <p:nvPicPr>
          <p:cNvPr id="7" name="Segnaposto contenuto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15454" y="140912"/>
            <a:ext cx="1336658" cy="1218331"/>
          </a:xfrm>
          <a:prstGeom prst="rect">
            <a:avLst/>
          </a:prstGeom>
        </p:spPr>
      </p:pic>
      <p:sp>
        <p:nvSpPr>
          <p:cNvPr id="8" name="Freccia a destra 7">
            <a:extLst>
              <a:ext uri="{FF2B5EF4-FFF2-40B4-BE49-F238E27FC236}">
                <a16:creationId xmlns:a16="http://schemas.microsoft.com/office/drawing/2014/main" id="{5DD0AF11-2F15-4B38-8ACE-EF7A5708482D}"/>
              </a:ext>
            </a:extLst>
          </p:cNvPr>
          <p:cNvSpPr/>
          <p:nvPr/>
        </p:nvSpPr>
        <p:spPr>
          <a:xfrm>
            <a:off x="6235826" y="5005733"/>
            <a:ext cx="964734" cy="30200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1" name="Segnaposto contenuto 2">
            <a:extLst>
              <a:ext uri="{FF2B5EF4-FFF2-40B4-BE49-F238E27FC236}">
                <a16:creationId xmlns:a16="http://schemas.microsoft.com/office/drawing/2014/main" id="{1038CF03-4C5B-4C43-BB2F-05B447506CDE}"/>
              </a:ext>
            </a:extLst>
          </p:cNvPr>
          <p:cNvSpPr txBox="1">
            <a:spLocks/>
          </p:cNvSpPr>
          <p:nvPr/>
        </p:nvSpPr>
        <p:spPr>
          <a:xfrm>
            <a:off x="1484310" y="2235984"/>
            <a:ext cx="10707690" cy="1485900"/>
          </a:xfrm>
          <a:prstGeom prst="rect">
            <a:avLst/>
          </a:prstGeom>
        </p:spPr>
        <p:txBody>
          <a:bodyPr vert="horz" lIns="91440" tIns="45720" rIns="91440" bIns="45720" rtlCol="0" anchor="t">
            <a:noAutofit/>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pPr marL="0" indent="0">
              <a:spcBef>
                <a:spcPts val="0"/>
              </a:spcBef>
              <a:spcAft>
                <a:spcPts val="0"/>
              </a:spcAft>
              <a:buNone/>
            </a:pPr>
            <a:r>
              <a:rPr lang="it-IT" sz="1800" dirty="0">
                <a:latin typeface="Calibri" panose="020F0502020204030204" pitchFamily="34" charset="0"/>
                <a:cs typeface="Calibri" panose="020F0502020204030204" pitchFamily="34" charset="0"/>
              </a:rPr>
              <a:t>L’effetto </a:t>
            </a:r>
            <a:r>
              <a:rPr lang="it-IT" sz="1800" b="1" dirty="0" err="1">
                <a:latin typeface="Calibri" panose="020F0502020204030204" pitchFamily="34" charset="0"/>
                <a:cs typeface="Calibri" panose="020F0502020204030204" pitchFamily="34" charset="0"/>
              </a:rPr>
              <a:t>Blur</a:t>
            </a:r>
            <a:r>
              <a:rPr lang="it-IT" sz="1800" dirty="0">
                <a:latin typeface="Calibri" panose="020F0502020204030204" pitchFamily="34" charset="0"/>
                <a:cs typeface="Calibri" panose="020F0502020204030204" pitchFamily="34" charset="0"/>
              </a:rPr>
              <a:t> o effetto sfocatura in italiano, è uno tra gli effetti più applicati ad oggi dai vari software grafici; molto spesso, questo effetto viene utilizzato per "pulire" le immagini dal rumore presente in foto o nel caso delle applicazioni per smartphone, per pulire i piccoli difetti del volto.</a:t>
            </a:r>
          </a:p>
          <a:p>
            <a:pPr marL="0" indent="0">
              <a:spcBef>
                <a:spcPts val="0"/>
              </a:spcBef>
              <a:spcAft>
                <a:spcPts val="0"/>
              </a:spcAft>
              <a:buNone/>
            </a:pPr>
            <a:r>
              <a:rPr lang="it-IT" sz="1800" dirty="0">
                <a:latin typeface="Calibri" panose="020F0502020204030204" pitchFamily="34" charset="0"/>
                <a:cs typeface="Calibri" panose="020F0502020204030204" pitchFamily="34" charset="0"/>
              </a:rPr>
              <a:t>L’effetto sfocatura può essere più o meno forte, fino a generare un immagine estremamente sfocata anziché una semplice sfocatura per rimuovere il rumore.</a:t>
            </a:r>
          </a:p>
        </p:txBody>
      </p:sp>
      <p:pic>
        <p:nvPicPr>
          <p:cNvPr id="3" name="Immagine 2">
            <a:extLst>
              <a:ext uri="{FF2B5EF4-FFF2-40B4-BE49-F238E27FC236}">
                <a16:creationId xmlns:a16="http://schemas.microsoft.com/office/drawing/2014/main" id="{0B0B989E-F079-4FDA-BEDB-39A20204C52D}"/>
              </a:ext>
            </a:extLst>
          </p:cNvPr>
          <p:cNvPicPr>
            <a:picLocks noChangeAspect="1"/>
          </p:cNvPicPr>
          <p:nvPr/>
        </p:nvPicPr>
        <p:blipFill>
          <a:blip r:embed="rId4"/>
          <a:stretch>
            <a:fillRect/>
          </a:stretch>
        </p:blipFill>
        <p:spPr>
          <a:xfrm>
            <a:off x="2105772" y="3910410"/>
            <a:ext cx="4004515" cy="2492650"/>
          </a:xfrm>
          <a:prstGeom prst="rect">
            <a:avLst/>
          </a:prstGeom>
        </p:spPr>
      </p:pic>
      <p:pic>
        <p:nvPicPr>
          <p:cNvPr id="5" name="Immagine 4">
            <a:extLst>
              <a:ext uri="{FF2B5EF4-FFF2-40B4-BE49-F238E27FC236}">
                <a16:creationId xmlns:a16="http://schemas.microsoft.com/office/drawing/2014/main" id="{69D0FB50-619E-4236-92E6-0B6CA10F2131}"/>
              </a:ext>
            </a:extLst>
          </p:cNvPr>
          <p:cNvPicPr>
            <a:picLocks noChangeAspect="1"/>
          </p:cNvPicPr>
          <p:nvPr/>
        </p:nvPicPr>
        <p:blipFill>
          <a:blip r:embed="rId5"/>
          <a:stretch>
            <a:fillRect/>
          </a:stretch>
        </p:blipFill>
        <p:spPr>
          <a:xfrm>
            <a:off x="7326099" y="3910408"/>
            <a:ext cx="4007115" cy="2492649"/>
          </a:xfrm>
          <a:prstGeom prst="rect">
            <a:avLst/>
          </a:prstGeom>
        </p:spPr>
      </p:pic>
    </p:spTree>
    <p:extLst>
      <p:ext uri="{BB962C8B-B14F-4D97-AF65-F5344CB8AC3E}">
        <p14:creationId xmlns:p14="http://schemas.microsoft.com/office/powerpoint/2010/main" val="27836212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1484311" y="869092"/>
            <a:ext cx="10018713" cy="1752599"/>
          </a:xfrm>
        </p:spPr>
        <p:txBody>
          <a:bodyPr>
            <a:normAutofit/>
          </a:bodyPr>
          <a:lstStyle/>
          <a:p>
            <a:pPr algn="l"/>
            <a:r>
              <a:rPr lang="it-IT" sz="3600" dirty="0">
                <a:solidFill>
                  <a:schemeClr val="accent1">
                    <a:lumMod val="75000"/>
                  </a:schemeClr>
                </a:solidFill>
                <a:latin typeface="Georgia" panose="02040502050405020303" pitchFamily="18" charset="0"/>
              </a:rPr>
              <a:t>Progettazione ad Oggetti</a:t>
            </a:r>
          </a:p>
        </p:txBody>
      </p:sp>
      <p:sp>
        <p:nvSpPr>
          <p:cNvPr id="3" name="Segnaposto contenuto 2"/>
          <p:cNvSpPr>
            <a:spLocks noGrp="1"/>
          </p:cNvSpPr>
          <p:nvPr>
            <p:ph idx="1"/>
          </p:nvPr>
        </p:nvSpPr>
        <p:spPr>
          <a:xfrm>
            <a:off x="1484311" y="2201103"/>
            <a:ext cx="10487110" cy="2810365"/>
          </a:xfrm>
        </p:spPr>
        <p:txBody>
          <a:bodyPr anchor="t">
            <a:noAutofit/>
          </a:bodyPr>
          <a:lstStyle/>
          <a:p>
            <a:pPr marL="0" indent="0">
              <a:spcBef>
                <a:spcPts val="0"/>
              </a:spcBef>
              <a:spcAft>
                <a:spcPts val="0"/>
              </a:spcAft>
              <a:buNone/>
            </a:pPr>
            <a:r>
              <a:rPr lang="it-IT" sz="1800" dirty="0">
                <a:latin typeface="Calibri" panose="020F0502020204030204" pitchFamily="34" charset="0"/>
                <a:cs typeface="Calibri" panose="020F0502020204030204" pitchFamily="34" charset="0"/>
              </a:rPr>
              <a:t>La </a:t>
            </a:r>
            <a:r>
              <a:rPr lang="it-IT" sz="1800" b="1" dirty="0">
                <a:latin typeface="Calibri" panose="020F0502020204030204" pitchFamily="34" charset="0"/>
                <a:cs typeface="Calibri" panose="020F0502020204030204" pitchFamily="34" charset="0"/>
              </a:rPr>
              <a:t>progettazione orientata agli oggetti</a:t>
            </a:r>
            <a:r>
              <a:rPr lang="it-IT" sz="1800" dirty="0">
                <a:latin typeface="Calibri" panose="020F0502020204030204" pitchFamily="34" charset="0"/>
                <a:cs typeface="Calibri" panose="020F0502020204030204" pitchFamily="34" charset="0"/>
              </a:rPr>
              <a:t> è un approccio alla progettazione di sistemi software fondata sul paradigma a oggetti.</a:t>
            </a:r>
          </a:p>
          <a:p>
            <a:pPr marL="0" indent="0">
              <a:spcBef>
                <a:spcPts val="0"/>
              </a:spcBef>
              <a:spcAft>
                <a:spcPts val="0"/>
              </a:spcAft>
              <a:buNone/>
            </a:pPr>
            <a:r>
              <a:rPr lang="it-IT" sz="1800" dirty="0">
                <a:latin typeface="Calibri" panose="020F0502020204030204" pitchFamily="34" charset="0"/>
                <a:cs typeface="Calibri" panose="020F0502020204030204" pitchFamily="34" charset="0"/>
              </a:rPr>
              <a:t>Nel paradigma a oggetti, un oggetto è un componente software che rappresenta una </a:t>
            </a:r>
            <a:r>
              <a:rPr lang="it-IT" sz="1800" i="1" dirty="0">
                <a:latin typeface="Calibri" panose="020F0502020204030204" pitchFamily="34" charset="0"/>
                <a:cs typeface="Calibri" panose="020F0502020204030204" pitchFamily="34" charset="0"/>
              </a:rPr>
              <a:t>entità</a:t>
            </a:r>
            <a:r>
              <a:rPr lang="it-IT" sz="1800" dirty="0">
                <a:latin typeface="Calibri" panose="020F0502020204030204" pitchFamily="34" charset="0"/>
                <a:cs typeface="Calibri" panose="020F0502020204030204" pitchFamily="34" charset="0"/>
              </a:rPr>
              <a:t>, raggruppando e incapsulando i dati che rappresentano lo stato di tale entità e le procedure che ne rappresentano il comportamento.</a:t>
            </a:r>
          </a:p>
          <a:p>
            <a:pPr marL="0" indent="0">
              <a:spcBef>
                <a:spcPts val="0"/>
              </a:spcBef>
              <a:spcAft>
                <a:spcPts val="0"/>
              </a:spcAft>
              <a:buNone/>
            </a:pPr>
            <a:r>
              <a:rPr lang="it-IT" sz="1800" dirty="0">
                <a:latin typeface="Calibri" panose="020F0502020204030204" pitchFamily="34" charset="0"/>
                <a:cs typeface="Calibri" panose="020F0502020204030204" pitchFamily="34" charset="0"/>
              </a:rPr>
              <a:t>Per il nostro software, abbiamo optato per la creazione di </a:t>
            </a:r>
            <a:r>
              <a:rPr lang="it-IT" sz="1800" b="1" dirty="0">
                <a:latin typeface="Calibri" panose="020F0502020204030204" pitchFamily="34" charset="0"/>
                <a:cs typeface="Calibri" panose="020F0502020204030204" pitchFamily="34" charset="0"/>
              </a:rPr>
              <a:t>6 Classi </a:t>
            </a:r>
            <a:r>
              <a:rPr lang="it-IT" sz="1800" dirty="0">
                <a:latin typeface="Calibri" panose="020F0502020204030204" pitchFamily="34" charset="0"/>
                <a:cs typeface="Calibri" panose="020F0502020204030204" pitchFamily="34" charset="0"/>
              </a:rPr>
              <a:t>realizzate ad hoc, l’utilizzo delle classi non solo rende più snello il nostro software in quanto a complessità, bensì ne favorisce un riutilizzo da parte di terzi.</a:t>
            </a:r>
          </a:p>
          <a:p>
            <a:pPr marL="0" indent="0">
              <a:spcBef>
                <a:spcPts val="0"/>
              </a:spcBef>
              <a:spcAft>
                <a:spcPts val="0"/>
              </a:spcAft>
              <a:buNone/>
            </a:pPr>
            <a:r>
              <a:rPr lang="it-IT" sz="1800" dirty="0">
                <a:latin typeface="Calibri" panose="020F0502020204030204" pitchFamily="34" charset="0"/>
                <a:cs typeface="Calibri" panose="020F0502020204030204" pitchFamily="34" charset="0"/>
              </a:rPr>
              <a:t> </a:t>
            </a:r>
          </a:p>
        </p:txBody>
      </p:sp>
      <p:pic>
        <p:nvPicPr>
          <p:cNvPr id="6" name="Immagin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20968" y="34150"/>
            <a:ext cx="5799361" cy="1438773"/>
          </a:xfrm>
          <a:prstGeom prst="rect">
            <a:avLst/>
          </a:prstGeom>
        </p:spPr>
      </p:pic>
      <p:pic>
        <p:nvPicPr>
          <p:cNvPr id="7" name="Segnaposto contenuto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15454" y="140912"/>
            <a:ext cx="1336658" cy="1218331"/>
          </a:xfrm>
          <a:prstGeom prst="rect">
            <a:avLst/>
          </a:prstGeom>
        </p:spPr>
      </p:pic>
      <p:sp>
        <p:nvSpPr>
          <p:cNvPr id="8" name="CasellaDiTesto 7">
            <a:extLst>
              <a:ext uri="{FF2B5EF4-FFF2-40B4-BE49-F238E27FC236}">
                <a16:creationId xmlns:a16="http://schemas.microsoft.com/office/drawing/2014/main" id="{08F50CC4-90BF-4CD4-A8C4-62C6F7AC4B3F}"/>
              </a:ext>
            </a:extLst>
          </p:cNvPr>
          <p:cNvSpPr txBox="1"/>
          <p:nvPr/>
        </p:nvSpPr>
        <p:spPr>
          <a:xfrm>
            <a:off x="1523666" y="4526829"/>
            <a:ext cx="9107906" cy="400110"/>
          </a:xfrm>
          <a:prstGeom prst="rect">
            <a:avLst/>
          </a:prstGeom>
          <a:noFill/>
        </p:spPr>
        <p:txBody>
          <a:bodyPr wrap="square" rtlCol="0">
            <a:spAutoFit/>
          </a:bodyPr>
          <a:lstStyle/>
          <a:p>
            <a:r>
              <a:rPr lang="it-IT" sz="2000" dirty="0">
                <a:latin typeface="Calibri" panose="020F0502020204030204" pitchFamily="34" charset="0"/>
                <a:cs typeface="Calibri" panose="020F0502020204030204" pitchFamily="34" charset="0"/>
              </a:rPr>
              <a:t>Quali sono i vantaggi della Programmazione ad Oggetti?</a:t>
            </a:r>
          </a:p>
        </p:txBody>
      </p:sp>
      <p:sp>
        <p:nvSpPr>
          <p:cNvPr id="9" name="CasellaDiTesto 8">
            <a:extLst>
              <a:ext uri="{FF2B5EF4-FFF2-40B4-BE49-F238E27FC236}">
                <a16:creationId xmlns:a16="http://schemas.microsoft.com/office/drawing/2014/main" id="{386097FB-0411-4617-9C63-572BAFBA8521}"/>
              </a:ext>
            </a:extLst>
          </p:cNvPr>
          <p:cNvSpPr txBox="1"/>
          <p:nvPr/>
        </p:nvSpPr>
        <p:spPr>
          <a:xfrm>
            <a:off x="1523666" y="4929998"/>
            <a:ext cx="9107906" cy="923330"/>
          </a:xfrm>
          <a:prstGeom prst="rect">
            <a:avLst/>
          </a:prstGeom>
          <a:noFill/>
        </p:spPr>
        <p:txBody>
          <a:bodyPr wrap="square" rtlCol="0">
            <a:spAutoFit/>
          </a:bodyPr>
          <a:lstStyle/>
          <a:p>
            <a:r>
              <a:rPr lang="it-IT" dirty="0">
                <a:latin typeface="Calibri" panose="020F0502020204030204" pitchFamily="34" charset="0"/>
                <a:cs typeface="Calibri" panose="020F0502020204030204" pitchFamily="34" charset="0"/>
              </a:rPr>
              <a:t>I principali vantaggi offerti dalla programmazione ad oggetti sono:</a:t>
            </a:r>
            <a:r>
              <a:rPr lang="it-IT" i="1" dirty="0">
                <a:latin typeface="Calibri" panose="020F0502020204030204" pitchFamily="34" charset="0"/>
                <a:cs typeface="Calibri" panose="020F0502020204030204" pitchFamily="34" charset="0"/>
              </a:rPr>
              <a:t> </a:t>
            </a:r>
            <a:r>
              <a:rPr lang="it-IT" dirty="0">
                <a:latin typeface="Calibri" panose="020F0502020204030204" pitchFamily="34" charset="0"/>
                <a:cs typeface="Calibri" panose="020F0502020204030204" pitchFamily="34" charset="0"/>
              </a:rPr>
              <a:t>l’</a:t>
            </a:r>
            <a:r>
              <a:rPr lang="it-IT" b="1" dirty="0">
                <a:latin typeface="Calibri" panose="020F0502020204030204" pitchFamily="34" charset="0"/>
                <a:cs typeface="Calibri" panose="020F0502020204030204" pitchFamily="34" charset="0"/>
              </a:rPr>
              <a:t>astrazione</a:t>
            </a:r>
            <a:r>
              <a:rPr lang="it-IT" dirty="0">
                <a:latin typeface="Calibri" panose="020F0502020204030204" pitchFamily="34" charset="0"/>
                <a:cs typeface="Calibri" panose="020F0502020204030204" pitchFamily="34" charset="0"/>
              </a:rPr>
              <a:t>,</a:t>
            </a:r>
            <a:r>
              <a:rPr lang="it-IT" i="1" dirty="0">
                <a:latin typeface="Calibri" panose="020F0502020204030204" pitchFamily="34" charset="0"/>
                <a:cs typeface="Calibri" panose="020F0502020204030204" pitchFamily="34" charset="0"/>
              </a:rPr>
              <a:t> </a:t>
            </a:r>
            <a:r>
              <a:rPr lang="it-IT" dirty="0">
                <a:latin typeface="Calibri" panose="020F0502020204030204" pitchFamily="34" charset="0"/>
                <a:cs typeface="Calibri" panose="020F0502020204030204" pitchFamily="34" charset="0"/>
              </a:rPr>
              <a:t>l’</a:t>
            </a:r>
            <a:r>
              <a:rPr lang="it-IT" b="1" dirty="0">
                <a:latin typeface="Calibri" panose="020F0502020204030204" pitchFamily="34" charset="0"/>
                <a:cs typeface="Calibri" panose="020F0502020204030204" pitchFamily="34" charset="0"/>
              </a:rPr>
              <a:t>incapsulamento</a:t>
            </a:r>
            <a:r>
              <a:rPr lang="it-IT" dirty="0">
                <a:latin typeface="Calibri" panose="020F0502020204030204" pitchFamily="34" charset="0"/>
                <a:cs typeface="Calibri" panose="020F0502020204030204" pitchFamily="34" charset="0"/>
              </a:rPr>
              <a:t>,</a:t>
            </a:r>
            <a:r>
              <a:rPr lang="it-IT" i="1" dirty="0">
                <a:latin typeface="Calibri" panose="020F0502020204030204" pitchFamily="34" charset="0"/>
                <a:cs typeface="Calibri" panose="020F0502020204030204" pitchFamily="34" charset="0"/>
              </a:rPr>
              <a:t> </a:t>
            </a:r>
            <a:r>
              <a:rPr lang="it-IT" dirty="0">
                <a:latin typeface="Calibri" panose="020F0502020204030204" pitchFamily="34" charset="0"/>
                <a:cs typeface="Calibri" panose="020F0502020204030204" pitchFamily="34" charset="0"/>
              </a:rPr>
              <a:t>l’</a:t>
            </a:r>
            <a:r>
              <a:rPr lang="it-IT" b="1" dirty="0" err="1">
                <a:latin typeface="Calibri" panose="020F0502020204030204" pitchFamily="34" charset="0"/>
                <a:cs typeface="Calibri" panose="020F0502020204030204" pitchFamily="34" charset="0"/>
              </a:rPr>
              <a:t>erediterietà</a:t>
            </a:r>
            <a:r>
              <a:rPr lang="it-IT" dirty="0">
                <a:latin typeface="Calibri" panose="020F0502020204030204" pitchFamily="34" charset="0"/>
                <a:cs typeface="Calibri" panose="020F0502020204030204" pitchFamily="34" charset="0"/>
              </a:rPr>
              <a:t>, il </a:t>
            </a:r>
            <a:r>
              <a:rPr lang="it-IT" b="1" dirty="0">
                <a:latin typeface="Calibri" panose="020F0502020204030204" pitchFamily="34" charset="0"/>
                <a:cs typeface="Calibri" panose="020F0502020204030204" pitchFamily="34" charset="0"/>
              </a:rPr>
              <a:t>polimorfismo</a:t>
            </a:r>
            <a:r>
              <a:rPr lang="it-IT" i="1" dirty="0">
                <a:latin typeface="Calibri" panose="020F0502020204030204" pitchFamily="34" charset="0"/>
                <a:cs typeface="Calibri" panose="020F0502020204030204" pitchFamily="34" charset="0"/>
              </a:rPr>
              <a:t> </a:t>
            </a:r>
            <a:r>
              <a:rPr lang="it-IT" dirty="0">
                <a:latin typeface="Calibri" panose="020F0502020204030204" pitchFamily="34" charset="0"/>
                <a:cs typeface="Calibri" panose="020F0502020204030204" pitchFamily="34" charset="0"/>
              </a:rPr>
              <a:t>ed il</a:t>
            </a:r>
            <a:r>
              <a:rPr lang="it-IT" i="1" dirty="0">
                <a:latin typeface="Calibri" panose="020F0502020204030204" pitchFamily="34" charset="0"/>
                <a:cs typeface="Calibri" panose="020F0502020204030204" pitchFamily="34" charset="0"/>
              </a:rPr>
              <a:t> </a:t>
            </a:r>
            <a:r>
              <a:rPr lang="it-IT" b="1" dirty="0">
                <a:latin typeface="Calibri" panose="020F0502020204030204" pitchFamily="34" charset="0"/>
                <a:cs typeface="Calibri" panose="020F0502020204030204" pitchFamily="34" charset="0"/>
              </a:rPr>
              <a:t>riuso del codice</a:t>
            </a:r>
            <a:r>
              <a:rPr lang="it-IT" dirty="0">
                <a:latin typeface="Calibri" panose="020F0502020204030204" pitchFamily="34" charset="0"/>
                <a:cs typeface="Calibri" panose="020F0502020204030204" pitchFamily="34" charset="0"/>
              </a:rPr>
              <a:t>.</a:t>
            </a:r>
          </a:p>
          <a:p>
            <a:r>
              <a:rPr lang="it-IT" dirty="0">
                <a:latin typeface="Calibri" panose="020F0502020204030204" pitchFamily="34" charset="0"/>
                <a:cs typeface="Calibri" panose="020F0502020204030204" pitchFamily="34" charset="0"/>
              </a:rPr>
              <a:t>Il nostro codice sfrutta ognuno di questi vantaggi!</a:t>
            </a:r>
            <a:endParaRPr lang="it-IT" dirty="0">
              <a:solidFill>
                <a:srgbClr val="00B050"/>
              </a:solidFill>
            </a:endParaRPr>
          </a:p>
        </p:txBody>
      </p:sp>
    </p:spTree>
    <p:extLst>
      <p:ext uri="{BB962C8B-B14F-4D97-AF65-F5344CB8AC3E}">
        <p14:creationId xmlns:p14="http://schemas.microsoft.com/office/powerpoint/2010/main" val="23674272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1484311" y="893805"/>
            <a:ext cx="10018713" cy="1752599"/>
          </a:xfrm>
        </p:spPr>
        <p:txBody>
          <a:bodyPr>
            <a:normAutofit/>
          </a:bodyPr>
          <a:lstStyle/>
          <a:p>
            <a:pPr algn="l"/>
            <a:r>
              <a:rPr lang="it-IT" sz="3600" dirty="0">
                <a:solidFill>
                  <a:schemeClr val="accent1">
                    <a:lumMod val="75000"/>
                  </a:schemeClr>
                </a:solidFill>
                <a:latin typeface="Georgia" panose="02040502050405020303" pitchFamily="18" charset="0"/>
              </a:rPr>
              <a:t>Pensare ad Oggetti</a:t>
            </a:r>
          </a:p>
        </p:txBody>
      </p:sp>
      <p:pic>
        <p:nvPicPr>
          <p:cNvPr id="6" name="Immagin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20968" y="34150"/>
            <a:ext cx="5799361" cy="1438773"/>
          </a:xfrm>
          <a:prstGeom prst="rect">
            <a:avLst/>
          </a:prstGeom>
        </p:spPr>
      </p:pic>
      <p:pic>
        <p:nvPicPr>
          <p:cNvPr id="7" name="Segnaposto contenuto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15454" y="140912"/>
            <a:ext cx="1336658" cy="1218331"/>
          </a:xfrm>
          <a:prstGeom prst="rect">
            <a:avLst/>
          </a:prstGeom>
        </p:spPr>
      </p:pic>
      <p:sp>
        <p:nvSpPr>
          <p:cNvPr id="12" name="Segnaposto contenuto 2">
            <a:extLst>
              <a:ext uri="{FF2B5EF4-FFF2-40B4-BE49-F238E27FC236}">
                <a16:creationId xmlns:a16="http://schemas.microsoft.com/office/drawing/2014/main" id="{B860D742-B099-4DE1-A6A6-7F20B7E014CA}"/>
              </a:ext>
            </a:extLst>
          </p:cNvPr>
          <p:cNvSpPr txBox="1">
            <a:spLocks/>
          </p:cNvSpPr>
          <p:nvPr/>
        </p:nvSpPr>
        <p:spPr>
          <a:xfrm>
            <a:off x="1484311" y="2201104"/>
            <a:ext cx="10487110" cy="420588"/>
          </a:xfrm>
          <a:prstGeom prst="rect">
            <a:avLst/>
          </a:prstGeom>
        </p:spPr>
        <p:txBody>
          <a:bodyPr vert="horz" lIns="91440" tIns="45720" rIns="91440" bIns="45720" rtlCol="0" anchor="t">
            <a:noAutofit/>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pPr marL="0" indent="0">
              <a:buNone/>
            </a:pPr>
            <a:r>
              <a:rPr lang="it-IT" sz="2000" dirty="0">
                <a:latin typeface="Calibri" panose="020F0502020204030204" pitchFamily="34" charset="0"/>
                <a:cs typeface="Calibri" panose="020F0502020204030204" pitchFamily="34" charset="0"/>
              </a:rPr>
              <a:t>Ereditarietà e Polimorfismo</a:t>
            </a:r>
          </a:p>
          <a:p>
            <a:pPr marL="0" indent="0">
              <a:spcBef>
                <a:spcPts val="0"/>
              </a:spcBef>
              <a:spcAft>
                <a:spcPts val="0"/>
              </a:spcAft>
              <a:buFont typeface="Arial"/>
              <a:buNone/>
            </a:pPr>
            <a:endParaRPr lang="it-IT" sz="1800" dirty="0">
              <a:latin typeface="Calibri" panose="020F0502020204030204" pitchFamily="34" charset="0"/>
              <a:cs typeface="Calibri" panose="020F0502020204030204" pitchFamily="34" charset="0"/>
            </a:endParaRPr>
          </a:p>
        </p:txBody>
      </p:sp>
      <p:sp>
        <p:nvSpPr>
          <p:cNvPr id="13" name="CasellaDiTesto 12">
            <a:extLst>
              <a:ext uri="{FF2B5EF4-FFF2-40B4-BE49-F238E27FC236}">
                <a16:creationId xmlns:a16="http://schemas.microsoft.com/office/drawing/2014/main" id="{472002D6-E4C7-4495-A63A-5D5E82C107CF}"/>
              </a:ext>
            </a:extLst>
          </p:cNvPr>
          <p:cNvSpPr txBox="1"/>
          <p:nvPr/>
        </p:nvSpPr>
        <p:spPr>
          <a:xfrm>
            <a:off x="1484311" y="2585426"/>
            <a:ext cx="10136671" cy="1754326"/>
          </a:xfrm>
          <a:prstGeom prst="rect">
            <a:avLst/>
          </a:prstGeom>
          <a:noFill/>
        </p:spPr>
        <p:txBody>
          <a:bodyPr wrap="square" rtlCol="0">
            <a:spAutoFit/>
          </a:bodyPr>
          <a:lstStyle/>
          <a:p>
            <a:r>
              <a:rPr lang="it-IT" dirty="0">
                <a:latin typeface="Calibri" panose="020F0502020204030204" pitchFamily="34" charset="0"/>
                <a:cs typeface="Calibri" panose="020F0502020204030204" pitchFamily="34" charset="0"/>
              </a:rPr>
              <a:t>Abbiamo sfruttato due pilastri fondamentali della programmazione ad oggetti per rendere il nostro programma più sicuro, flessibile ed estendibile.</a:t>
            </a:r>
          </a:p>
          <a:p>
            <a:r>
              <a:rPr lang="it-IT" b="1" dirty="0">
                <a:latin typeface="Calibri" panose="020F0502020204030204" pitchFamily="34" charset="0"/>
                <a:cs typeface="Calibri" panose="020F0502020204030204" pitchFamily="34" charset="0"/>
              </a:rPr>
              <a:t>Ereditarietà: </a:t>
            </a:r>
            <a:r>
              <a:rPr lang="it-IT" dirty="0">
                <a:latin typeface="Calibri" panose="020F0502020204030204" pitchFamily="34" charset="0"/>
                <a:cs typeface="Calibri" panose="020F0502020204030204" pitchFamily="34" charset="0"/>
              </a:rPr>
              <a:t>Le classi dedicate agli algoritmi derivano tutte dalla classe (astratta) </a:t>
            </a:r>
            <a:r>
              <a:rPr lang="it-IT" dirty="0" err="1">
                <a:latin typeface="Calibri" panose="020F0502020204030204" pitchFamily="34" charset="0"/>
                <a:cs typeface="Calibri" panose="020F0502020204030204" pitchFamily="34" charset="0"/>
              </a:rPr>
              <a:t>Segmentation</a:t>
            </a:r>
            <a:r>
              <a:rPr lang="it-IT" dirty="0">
                <a:latin typeface="Calibri" panose="020F0502020204030204" pitchFamily="34" charset="0"/>
                <a:cs typeface="Calibri" panose="020F0502020204030204" pitchFamily="34" charset="0"/>
              </a:rPr>
              <a:t>, dalla quale ereditano (in maniera pubblica) quattro metodi per l’accesso controllato ai data </a:t>
            </a:r>
            <a:r>
              <a:rPr lang="it-IT" dirty="0" err="1">
                <a:latin typeface="Calibri" panose="020F0502020204030204" pitchFamily="34" charset="0"/>
                <a:cs typeface="Calibri" panose="020F0502020204030204" pitchFamily="34" charset="0"/>
              </a:rPr>
              <a:t>members</a:t>
            </a:r>
            <a:r>
              <a:rPr lang="it-IT" dirty="0">
                <a:latin typeface="Calibri" panose="020F0502020204030204" pitchFamily="34" charset="0"/>
                <a:cs typeface="Calibri" panose="020F0502020204030204" pitchFamily="34" charset="0"/>
              </a:rPr>
              <a:t> della classe.</a:t>
            </a:r>
          </a:p>
          <a:p>
            <a:r>
              <a:rPr lang="it-IT" b="1" dirty="0">
                <a:latin typeface="Calibri" panose="020F0502020204030204" pitchFamily="34" charset="0"/>
                <a:cs typeface="Calibri" panose="020F0502020204030204" pitchFamily="34" charset="0"/>
              </a:rPr>
              <a:t>Polimorfismo: </a:t>
            </a:r>
            <a:r>
              <a:rPr lang="it-IT" dirty="0">
                <a:latin typeface="Calibri" panose="020F0502020204030204" pitchFamily="34" charset="0"/>
                <a:cs typeface="Calibri" panose="020F0502020204030204" pitchFamily="34" charset="0"/>
              </a:rPr>
              <a:t>La classe astratta </a:t>
            </a:r>
            <a:r>
              <a:rPr lang="it-IT" dirty="0" err="1">
                <a:latin typeface="Calibri" panose="020F0502020204030204" pitchFamily="34" charset="0"/>
                <a:cs typeface="Calibri" panose="020F0502020204030204" pitchFamily="34" charset="0"/>
              </a:rPr>
              <a:t>Segmentation</a:t>
            </a:r>
            <a:r>
              <a:rPr lang="it-IT" dirty="0">
                <a:latin typeface="Calibri" panose="020F0502020204030204" pitchFamily="34" charset="0"/>
                <a:cs typeface="Calibri" panose="020F0502020204030204" pitchFamily="34" charset="0"/>
              </a:rPr>
              <a:t> ha al suo interno una </a:t>
            </a:r>
            <a:r>
              <a:rPr lang="it-IT" dirty="0" err="1">
                <a:latin typeface="Calibri" panose="020F0502020204030204" pitchFamily="34" charset="0"/>
                <a:cs typeface="Calibri" panose="020F0502020204030204" pitchFamily="34" charset="0"/>
              </a:rPr>
              <a:t>virtual</a:t>
            </a:r>
            <a:r>
              <a:rPr lang="it-IT" dirty="0">
                <a:latin typeface="Calibri" panose="020F0502020204030204" pitchFamily="34" charset="0"/>
                <a:cs typeface="Calibri" panose="020F0502020204030204" pitchFamily="34" charset="0"/>
              </a:rPr>
              <a:t> </a:t>
            </a:r>
            <a:r>
              <a:rPr lang="it-IT" dirty="0" err="1">
                <a:latin typeface="Calibri" panose="020F0502020204030204" pitchFamily="34" charset="0"/>
                <a:cs typeface="Calibri" panose="020F0502020204030204" pitchFamily="34" charset="0"/>
              </a:rPr>
              <a:t>function</a:t>
            </a:r>
            <a:r>
              <a:rPr lang="it-IT" dirty="0">
                <a:latin typeface="Calibri" panose="020F0502020204030204" pitchFamily="34" charset="0"/>
                <a:cs typeface="Calibri" panose="020F0502020204030204" pitchFamily="34" charset="0"/>
              </a:rPr>
              <a:t> (</a:t>
            </a:r>
            <a:r>
              <a:rPr lang="it-IT" dirty="0" err="1">
                <a:latin typeface="Calibri" panose="020F0502020204030204" pitchFamily="34" charset="0"/>
                <a:cs typeface="Calibri" panose="020F0502020204030204" pitchFamily="34" charset="0"/>
              </a:rPr>
              <a:t>setTrackbarValue</a:t>
            </a:r>
            <a:r>
              <a:rPr lang="it-IT" dirty="0">
                <a:latin typeface="Calibri" panose="020F0502020204030204" pitchFamily="34" charset="0"/>
                <a:cs typeface="Calibri" panose="020F0502020204030204" pitchFamily="34" charset="0"/>
              </a:rPr>
              <a:t>()), definita in ogni classe derivata, che si adatta in base al tipo dell’oggetto sul quale la funzione è invocata.</a:t>
            </a:r>
          </a:p>
        </p:txBody>
      </p:sp>
    </p:spTree>
    <p:extLst>
      <p:ext uri="{BB962C8B-B14F-4D97-AF65-F5344CB8AC3E}">
        <p14:creationId xmlns:p14="http://schemas.microsoft.com/office/powerpoint/2010/main" val="11537534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1484311" y="1519057"/>
            <a:ext cx="10018713" cy="650788"/>
          </a:xfrm>
        </p:spPr>
        <p:txBody>
          <a:bodyPr>
            <a:normAutofit fontScale="90000"/>
          </a:bodyPr>
          <a:lstStyle/>
          <a:p>
            <a:pPr algn="l"/>
            <a:r>
              <a:rPr lang="it-IT" dirty="0">
                <a:solidFill>
                  <a:schemeClr val="accent1">
                    <a:lumMod val="75000"/>
                  </a:schemeClr>
                </a:solidFill>
                <a:latin typeface="Georgia" panose="02040502050405020303" pitchFamily="18" charset="0"/>
              </a:rPr>
              <a:t>Requisiti Software:</a:t>
            </a:r>
          </a:p>
        </p:txBody>
      </p:sp>
      <p:sp>
        <p:nvSpPr>
          <p:cNvPr id="5" name="Sottotitolo 2"/>
          <p:cNvSpPr txBox="1">
            <a:spLocks/>
          </p:cNvSpPr>
          <p:nvPr/>
        </p:nvSpPr>
        <p:spPr>
          <a:xfrm>
            <a:off x="1484310" y="2329659"/>
            <a:ext cx="8236338" cy="3597908"/>
          </a:xfrm>
          <a:prstGeom prst="rect">
            <a:avLst/>
          </a:prstGeom>
        </p:spPr>
        <p:txBody>
          <a:bodyPr vert="horz" lIns="91440" tIns="45720" rIns="91440" bIns="45720" rtlCol="0" anchor="ctr">
            <a:spAutoFit/>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r>
              <a:rPr lang="it-IT" sz="2000" dirty="0">
                <a:latin typeface="Calibri" panose="020F0502020204030204" pitchFamily="34" charset="0"/>
                <a:cs typeface="Calibri" panose="020F0502020204030204" pitchFamily="34" charset="0"/>
              </a:rPr>
              <a:t>Caricare un immagine da segmentare.</a:t>
            </a:r>
          </a:p>
          <a:p>
            <a:r>
              <a:rPr lang="it-IT" sz="2000" dirty="0">
                <a:latin typeface="Calibri" panose="020F0502020204030204" pitchFamily="34" charset="0"/>
                <a:cs typeface="Calibri" panose="020F0502020204030204" pitchFamily="34" charset="0"/>
              </a:rPr>
              <a:t>Rimuovere il rumore dall’immagine tramite filtro </a:t>
            </a:r>
            <a:r>
              <a:rPr lang="it-IT" sz="2000" dirty="0" err="1">
                <a:latin typeface="Calibri" panose="020F0502020204030204" pitchFamily="34" charset="0"/>
                <a:cs typeface="Calibri" panose="020F0502020204030204" pitchFamily="34" charset="0"/>
              </a:rPr>
              <a:t>Blur</a:t>
            </a:r>
            <a:r>
              <a:rPr lang="it-IT" sz="2000" dirty="0">
                <a:latin typeface="Calibri" panose="020F0502020204030204" pitchFamily="34" charset="0"/>
                <a:cs typeface="Calibri" panose="020F0502020204030204" pitchFamily="34" charset="0"/>
              </a:rPr>
              <a:t>.</a:t>
            </a:r>
          </a:p>
          <a:p>
            <a:r>
              <a:rPr lang="it-IT" sz="2000" dirty="0">
                <a:latin typeface="Calibri" panose="020F0502020204030204" pitchFamily="34" charset="0"/>
                <a:cs typeface="Calibri" panose="020F0502020204030204" pitchFamily="34" charset="0"/>
              </a:rPr>
              <a:t>Segmentare l’immagini attraverso l’utilizzo di 3 Algoritmi:</a:t>
            </a:r>
          </a:p>
          <a:p>
            <a:pPr lvl="1"/>
            <a:r>
              <a:rPr lang="it-IT" dirty="0" err="1">
                <a:latin typeface="Calibri" panose="020F0502020204030204" pitchFamily="34" charset="0"/>
                <a:cs typeface="Calibri" panose="020F0502020204030204" pitchFamily="34" charset="0"/>
              </a:rPr>
              <a:t>Canny</a:t>
            </a:r>
            <a:r>
              <a:rPr lang="it-IT" dirty="0">
                <a:latin typeface="Calibri" panose="020F0502020204030204" pitchFamily="34" charset="0"/>
                <a:cs typeface="Calibri" panose="020F0502020204030204" pitchFamily="34" charset="0"/>
              </a:rPr>
              <a:t>-Edge</a:t>
            </a:r>
          </a:p>
          <a:p>
            <a:pPr lvl="1"/>
            <a:r>
              <a:rPr lang="it-IT" dirty="0" err="1">
                <a:latin typeface="Calibri" panose="020F0502020204030204" pitchFamily="34" charset="0"/>
                <a:cs typeface="Calibri" panose="020F0502020204030204" pitchFamily="34" charset="0"/>
              </a:rPr>
              <a:t>Thresholding</a:t>
            </a:r>
            <a:endParaRPr lang="it-IT" dirty="0">
              <a:latin typeface="Calibri" panose="020F0502020204030204" pitchFamily="34" charset="0"/>
              <a:cs typeface="Calibri" panose="020F0502020204030204" pitchFamily="34" charset="0"/>
            </a:endParaRPr>
          </a:p>
          <a:p>
            <a:pPr lvl="1"/>
            <a:r>
              <a:rPr lang="it-IT" dirty="0" err="1">
                <a:latin typeface="Calibri" panose="020F0502020204030204" pitchFamily="34" charset="0"/>
                <a:cs typeface="Calibri" panose="020F0502020204030204" pitchFamily="34" charset="0"/>
              </a:rPr>
              <a:t>Watershed</a:t>
            </a:r>
            <a:endParaRPr lang="it-IT" dirty="0">
              <a:latin typeface="Calibri" panose="020F0502020204030204" pitchFamily="34" charset="0"/>
              <a:cs typeface="Calibri" panose="020F0502020204030204" pitchFamily="34" charset="0"/>
            </a:endParaRPr>
          </a:p>
          <a:p>
            <a:r>
              <a:rPr lang="it-IT" sz="2000" dirty="0">
                <a:latin typeface="Calibri" panose="020F0502020204030204" pitchFamily="34" charset="0"/>
                <a:cs typeface="Calibri" panose="020F0502020204030204" pitchFamily="34" charset="0"/>
              </a:rPr>
              <a:t>Salvare l’immagine.</a:t>
            </a:r>
          </a:p>
          <a:p>
            <a:pPr marL="0" indent="0">
              <a:buNone/>
            </a:pPr>
            <a:endParaRPr lang="it-IT" dirty="0">
              <a:solidFill>
                <a:schemeClr val="accent1">
                  <a:lumMod val="75000"/>
                </a:schemeClr>
              </a:solidFill>
              <a:latin typeface="Georgia" panose="02040502050405020303" pitchFamily="18" charset="0"/>
            </a:endParaRPr>
          </a:p>
        </p:txBody>
      </p:sp>
      <p:pic>
        <p:nvPicPr>
          <p:cNvPr id="9" name="Segnaposto contenuto 8"/>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15454" y="140912"/>
            <a:ext cx="1336658" cy="1218331"/>
          </a:xfrm>
        </p:spPr>
      </p:pic>
      <p:pic>
        <p:nvPicPr>
          <p:cNvPr id="8" name="Immagin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20968" y="34150"/>
            <a:ext cx="5799361" cy="1438773"/>
          </a:xfrm>
          <a:prstGeom prst="rect">
            <a:avLst/>
          </a:prstGeom>
        </p:spPr>
      </p:pic>
    </p:spTree>
    <p:extLst>
      <p:ext uri="{BB962C8B-B14F-4D97-AF65-F5344CB8AC3E}">
        <p14:creationId xmlns:p14="http://schemas.microsoft.com/office/powerpoint/2010/main" val="18126291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1">
            <a:extLst>
              <a:ext uri="{FF2B5EF4-FFF2-40B4-BE49-F238E27FC236}">
                <a16:creationId xmlns:a16="http://schemas.microsoft.com/office/drawing/2014/main" id="{F250C5BE-1E4C-447B-9E39-AEF4CCA93DA2}"/>
              </a:ext>
            </a:extLst>
          </p:cNvPr>
          <p:cNvSpPr>
            <a:spLocks noGrp="1"/>
          </p:cNvSpPr>
          <p:nvPr>
            <p:ph type="title"/>
          </p:nvPr>
        </p:nvSpPr>
        <p:spPr>
          <a:xfrm>
            <a:off x="1484311" y="970489"/>
            <a:ext cx="10018713" cy="1752599"/>
          </a:xfrm>
        </p:spPr>
        <p:txBody>
          <a:bodyPr>
            <a:normAutofit/>
          </a:bodyPr>
          <a:lstStyle/>
          <a:p>
            <a:pPr algn="l"/>
            <a:r>
              <a:rPr lang="it-IT" sz="3600" dirty="0">
                <a:solidFill>
                  <a:schemeClr val="accent1">
                    <a:lumMod val="75000"/>
                  </a:schemeClr>
                </a:solidFill>
                <a:latin typeface="Georgia" panose="02040502050405020303" pitchFamily="18" charset="0"/>
              </a:rPr>
              <a:t>UML: Form</a:t>
            </a:r>
          </a:p>
        </p:txBody>
      </p:sp>
      <p:sp>
        <p:nvSpPr>
          <p:cNvPr id="5" name="Segnaposto contenuto 2">
            <a:extLst>
              <a:ext uri="{FF2B5EF4-FFF2-40B4-BE49-F238E27FC236}">
                <a16:creationId xmlns:a16="http://schemas.microsoft.com/office/drawing/2014/main" id="{437B1B9C-4289-447D-80B6-506370647349}"/>
              </a:ext>
            </a:extLst>
          </p:cNvPr>
          <p:cNvSpPr txBox="1">
            <a:spLocks/>
          </p:cNvSpPr>
          <p:nvPr/>
        </p:nvSpPr>
        <p:spPr>
          <a:xfrm>
            <a:off x="1484311" y="2219439"/>
            <a:ext cx="4296123" cy="4131116"/>
          </a:xfrm>
          <a:prstGeom prst="rect">
            <a:avLst/>
          </a:prstGeom>
        </p:spPr>
        <p:txBody>
          <a:bodyPr vert="horz" lIns="91440" tIns="45720" rIns="91440" bIns="45720" rtlCol="0" anchor="t">
            <a:noAutofit/>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pPr marL="0" indent="0">
              <a:buNone/>
            </a:pPr>
            <a:r>
              <a:rPr lang="it-IT" sz="1800" dirty="0">
                <a:latin typeface="Calibri" panose="020F0502020204030204" pitchFamily="34" charset="0"/>
                <a:cs typeface="Calibri" panose="020F0502020204030204" pitchFamily="34" charset="0"/>
              </a:rPr>
              <a:t>In questo diagramma UML è possibile vedere come sono costituite le </a:t>
            </a:r>
            <a:r>
              <a:rPr lang="it-IT" sz="1800" dirty="0" err="1">
                <a:latin typeface="Calibri" panose="020F0502020204030204" pitchFamily="34" charset="0"/>
                <a:cs typeface="Calibri" panose="020F0502020204030204" pitchFamily="34" charset="0"/>
              </a:rPr>
              <a:t>form</a:t>
            </a:r>
            <a:r>
              <a:rPr lang="it-IT" sz="1800" dirty="0">
                <a:latin typeface="Calibri" panose="020F0502020204030204" pitchFamily="34" charset="0"/>
                <a:cs typeface="Calibri" panose="020F0502020204030204" pitchFamily="34" charset="0"/>
              </a:rPr>
              <a:t> e come sono parte integrante di </a:t>
            </a:r>
            <a:r>
              <a:rPr lang="it-IT" sz="1800" b="1" dirty="0" err="1">
                <a:solidFill>
                  <a:srgbClr val="FF0000"/>
                </a:solidFill>
                <a:latin typeface="Calibri" panose="020F0502020204030204" pitchFamily="34" charset="0"/>
                <a:cs typeface="Calibri" panose="020F0502020204030204" pitchFamily="34" charset="0"/>
              </a:rPr>
              <a:t>S</a:t>
            </a:r>
            <a:r>
              <a:rPr lang="it-IT" sz="1800" b="1" dirty="0" err="1">
                <a:latin typeface="Calibri" panose="020F0502020204030204" pitchFamily="34" charset="0"/>
                <a:cs typeface="Calibri" panose="020F0502020204030204" pitchFamily="34" charset="0"/>
              </a:rPr>
              <a:t>hot</a:t>
            </a:r>
            <a:r>
              <a:rPr lang="it-IT" sz="1800" b="1" dirty="0" err="1">
                <a:solidFill>
                  <a:srgbClr val="FF0000"/>
                </a:solidFill>
                <a:latin typeface="Calibri" panose="020F0502020204030204" pitchFamily="34" charset="0"/>
                <a:cs typeface="Calibri" panose="020F0502020204030204" pitchFamily="34" charset="0"/>
              </a:rPr>
              <a:t>P</a:t>
            </a:r>
            <a:r>
              <a:rPr lang="it-IT" sz="1800" b="1" dirty="0" err="1">
                <a:latin typeface="Calibri" panose="020F0502020204030204" pitchFamily="34" charset="0"/>
                <a:cs typeface="Calibri" panose="020F0502020204030204" pitchFamily="34" charset="0"/>
              </a:rPr>
              <a:t>ic</a:t>
            </a:r>
            <a:r>
              <a:rPr lang="it-IT" sz="1800" b="1" dirty="0">
                <a:latin typeface="Calibri" panose="020F0502020204030204" pitchFamily="34" charset="0"/>
                <a:cs typeface="Calibri" panose="020F0502020204030204" pitchFamily="34" charset="0"/>
              </a:rPr>
              <a:t> </a:t>
            </a:r>
            <a:r>
              <a:rPr lang="it-IT" sz="1800" b="1" dirty="0">
                <a:solidFill>
                  <a:schemeClr val="tx2">
                    <a:lumMod val="75000"/>
                    <a:lumOff val="25000"/>
                  </a:schemeClr>
                </a:solidFill>
                <a:latin typeface="Calibri" panose="020F0502020204030204" pitchFamily="34" charset="0"/>
                <a:cs typeface="Calibri" panose="020F0502020204030204" pitchFamily="34" charset="0"/>
              </a:rPr>
              <a:t>Editor</a:t>
            </a:r>
            <a:r>
              <a:rPr lang="it-IT" sz="1800" b="1" dirty="0">
                <a:latin typeface="Calibri" panose="020F0502020204030204" pitchFamily="34" charset="0"/>
                <a:cs typeface="Calibri" panose="020F0502020204030204" pitchFamily="34" charset="0"/>
              </a:rPr>
              <a:t>.</a:t>
            </a:r>
          </a:p>
          <a:p>
            <a:pPr marL="0" indent="0">
              <a:buNone/>
            </a:pPr>
            <a:endParaRPr lang="it-IT" sz="1800" b="1" dirty="0">
              <a:latin typeface="Calibri" panose="020F0502020204030204" pitchFamily="34" charset="0"/>
              <a:cs typeface="Calibri" panose="020F0502020204030204" pitchFamily="34" charset="0"/>
            </a:endParaRPr>
          </a:p>
          <a:p>
            <a:pPr marL="0" indent="0">
              <a:spcBef>
                <a:spcPts val="0"/>
              </a:spcBef>
              <a:spcAft>
                <a:spcPts val="0"/>
              </a:spcAft>
              <a:buFont typeface="Arial"/>
              <a:buNone/>
            </a:pPr>
            <a:endParaRPr lang="it-IT" sz="1800" dirty="0">
              <a:latin typeface="Calibri" panose="020F0502020204030204" pitchFamily="34" charset="0"/>
              <a:cs typeface="Calibri" panose="020F0502020204030204" pitchFamily="34" charset="0"/>
            </a:endParaRPr>
          </a:p>
        </p:txBody>
      </p:sp>
      <p:pic>
        <p:nvPicPr>
          <p:cNvPr id="7" name="Immagine 6">
            <a:extLst>
              <a:ext uri="{FF2B5EF4-FFF2-40B4-BE49-F238E27FC236}">
                <a16:creationId xmlns:a16="http://schemas.microsoft.com/office/drawing/2014/main" id="{D414C8A1-5380-4F16-B0A7-9F47C4C6A1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20968" y="34150"/>
            <a:ext cx="5799361" cy="1438773"/>
          </a:xfrm>
          <a:prstGeom prst="rect">
            <a:avLst/>
          </a:prstGeom>
        </p:spPr>
      </p:pic>
      <p:pic>
        <p:nvPicPr>
          <p:cNvPr id="8" name="Segnaposto contenuto 8">
            <a:extLst>
              <a:ext uri="{FF2B5EF4-FFF2-40B4-BE49-F238E27FC236}">
                <a16:creationId xmlns:a16="http://schemas.microsoft.com/office/drawing/2014/main" id="{3C7AB4F3-B440-49D4-BA6E-59BA9576EA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15454" y="140912"/>
            <a:ext cx="1336658" cy="1218331"/>
          </a:xfrm>
          <a:prstGeom prst="rect">
            <a:avLst/>
          </a:prstGeom>
        </p:spPr>
      </p:pic>
      <p:pic>
        <p:nvPicPr>
          <p:cNvPr id="3" name="Immagine 2">
            <a:extLst>
              <a:ext uri="{FF2B5EF4-FFF2-40B4-BE49-F238E27FC236}">
                <a16:creationId xmlns:a16="http://schemas.microsoft.com/office/drawing/2014/main" id="{BE782922-3CFC-4751-95AA-1BB1A7A3448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49655" y="1632944"/>
            <a:ext cx="4519631" cy="4885014"/>
          </a:xfrm>
          <a:prstGeom prst="rect">
            <a:avLst/>
          </a:prstGeom>
        </p:spPr>
      </p:pic>
    </p:spTree>
    <p:extLst>
      <p:ext uri="{BB962C8B-B14F-4D97-AF65-F5344CB8AC3E}">
        <p14:creationId xmlns:p14="http://schemas.microsoft.com/office/powerpoint/2010/main" val="10226525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1484311" y="893805"/>
            <a:ext cx="10018713" cy="1752599"/>
          </a:xfrm>
        </p:spPr>
        <p:txBody>
          <a:bodyPr>
            <a:normAutofit/>
          </a:bodyPr>
          <a:lstStyle/>
          <a:p>
            <a:pPr algn="l"/>
            <a:r>
              <a:rPr lang="it-IT" sz="3600" dirty="0">
                <a:solidFill>
                  <a:schemeClr val="accent1">
                    <a:lumMod val="75000"/>
                  </a:schemeClr>
                </a:solidFill>
                <a:latin typeface="Georgia" panose="02040502050405020303" pitchFamily="18" charset="0"/>
              </a:rPr>
              <a:t>UML</a:t>
            </a:r>
          </a:p>
        </p:txBody>
      </p:sp>
      <p:pic>
        <p:nvPicPr>
          <p:cNvPr id="6" name="Immagin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20968" y="34150"/>
            <a:ext cx="5799361" cy="1438773"/>
          </a:xfrm>
          <a:prstGeom prst="rect">
            <a:avLst/>
          </a:prstGeom>
        </p:spPr>
      </p:pic>
      <p:pic>
        <p:nvPicPr>
          <p:cNvPr id="7" name="Segnaposto contenuto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15454" y="140912"/>
            <a:ext cx="1336658" cy="1218331"/>
          </a:xfrm>
          <a:prstGeom prst="rect">
            <a:avLst/>
          </a:prstGeom>
        </p:spPr>
      </p:pic>
      <p:pic>
        <p:nvPicPr>
          <p:cNvPr id="5" name="Immagine 4">
            <a:extLst>
              <a:ext uri="{FF2B5EF4-FFF2-40B4-BE49-F238E27FC236}">
                <a16:creationId xmlns:a16="http://schemas.microsoft.com/office/drawing/2014/main" id="{AEF4195D-8F25-4ABD-9C87-BF8F5BFECBF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89854" y="1785938"/>
            <a:ext cx="7717835" cy="4888255"/>
          </a:xfrm>
          <a:prstGeom prst="rect">
            <a:avLst/>
          </a:prstGeom>
        </p:spPr>
      </p:pic>
    </p:spTree>
    <p:extLst>
      <p:ext uri="{BB962C8B-B14F-4D97-AF65-F5344CB8AC3E}">
        <p14:creationId xmlns:p14="http://schemas.microsoft.com/office/powerpoint/2010/main" val="1789618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magin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20968" y="34150"/>
            <a:ext cx="5799361" cy="1438773"/>
          </a:xfrm>
          <a:prstGeom prst="rect">
            <a:avLst/>
          </a:prstGeom>
        </p:spPr>
      </p:pic>
      <p:pic>
        <p:nvPicPr>
          <p:cNvPr id="7" name="Segnaposto contenuto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15454" y="140912"/>
            <a:ext cx="1336658" cy="1218331"/>
          </a:xfrm>
          <a:prstGeom prst="rect">
            <a:avLst/>
          </a:prstGeom>
        </p:spPr>
      </p:pic>
      <p:pic>
        <p:nvPicPr>
          <p:cNvPr id="3" name="Immagine 2">
            <a:extLst>
              <a:ext uri="{FF2B5EF4-FFF2-40B4-BE49-F238E27FC236}">
                <a16:creationId xmlns:a16="http://schemas.microsoft.com/office/drawing/2014/main" id="{E4D325A8-2658-4BFE-9479-CFC56ACF3BE0}"/>
              </a:ext>
            </a:extLst>
          </p:cNvPr>
          <p:cNvPicPr>
            <a:picLocks noChangeAspect="1"/>
          </p:cNvPicPr>
          <p:nvPr/>
        </p:nvPicPr>
        <p:blipFill>
          <a:blip r:embed="rId4"/>
          <a:stretch>
            <a:fillRect/>
          </a:stretch>
        </p:blipFill>
        <p:spPr>
          <a:xfrm>
            <a:off x="8970643" y="2332578"/>
            <a:ext cx="2310623" cy="4182522"/>
          </a:xfrm>
          <a:prstGeom prst="rect">
            <a:avLst/>
          </a:prstGeom>
        </p:spPr>
      </p:pic>
      <p:sp>
        <p:nvSpPr>
          <p:cNvPr id="9" name="Titolo 1">
            <a:extLst>
              <a:ext uri="{FF2B5EF4-FFF2-40B4-BE49-F238E27FC236}">
                <a16:creationId xmlns:a16="http://schemas.microsoft.com/office/drawing/2014/main" id="{015EF51F-E94E-4123-94B2-EAC70CCB4BFF}"/>
              </a:ext>
            </a:extLst>
          </p:cNvPr>
          <p:cNvSpPr txBox="1">
            <a:spLocks/>
          </p:cNvSpPr>
          <p:nvPr/>
        </p:nvSpPr>
        <p:spPr>
          <a:xfrm>
            <a:off x="1484311" y="893805"/>
            <a:ext cx="10018713" cy="1752599"/>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it-IT" sz="3600" dirty="0">
                <a:solidFill>
                  <a:schemeClr val="accent1">
                    <a:lumMod val="75000"/>
                  </a:schemeClr>
                </a:solidFill>
                <a:latin typeface="Georgia" panose="02040502050405020303" pitchFamily="18" charset="0"/>
              </a:rPr>
              <a:t>UML Classe: </a:t>
            </a:r>
            <a:r>
              <a:rPr lang="it-IT" sz="3600" dirty="0" err="1">
                <a:solidFill>
                  <a:schemeClr val="accent1">
                    <a:lumMod val="75000"/>
                  </a:schemeClr>
                </a:solidFill>
                <a:latin typeface="Georgia" panose="02040502050405020303" pitchFamily="18" charset="0"/>
              </a:rPr>
              <a:t>Segmentation</a:t>
            </a:r>
            <a:r>
              <a:rPr lang="it-IT" sz="3600" dirty="0">
                <a:solidFill>
                  <a:schemeClr val="accent1">
                    <a:lumMod val="75000"/>
                  </a:schemeClr>
                </a:solidFill>
                <a:latin typeface="Georgia" panose="02040502050405020303" pitchFamily="18" charset="0"/>
              </a:rPr>
              <a:t> </a:t>
            </a:r>
          </a:p>
        </p:txBody>
      </p:sp>
      <p:sp>
        <p:nvSpPr>
          <p:cNvPr id="2" name="CasellaDiTesto 1">
            <a:extLst>
              <a:ext uri="{FF2B5EF4-FFF2-40B4-BE49-F238E27FC236}">
                <a16:creationId xmlns:a16="http://schemas.microsoft.com/office/drawing/2014/main" id="{321B1A91-03A7-47EA-BF92-56E72BBF82B1}"/>
              </a:ext>
            </a:extLst>
          </p:cNvPr>
          <p:cNvSpPr txBox="1"/>
          <p:nvPr/>
        </p:nvSpPr>
        <p:spPr>
          <a:xfrm>
            <a:off x="1658972" y="2438680"/>
            <a:ext cx="5799361" cy="3970318"/>
          </a:xfrm>
          <a:prstGeom prst="rect">
            <a:avLst/>
          </a:prstGeom>
          <a:noFill/>
        </p:spPr>
        <p:txBody>
          <a:bodyPr wrap="square" rtlCol="0">
            <a:spAutoFit/>
          </a:bodyPr>
          <a:lstStyle/>
          <a:p>
            <a:r>
              <a:rPr lang="it-IT" dirty="0"/>
              <a:t>È l’abstract base-class degli algoritmi di segmentazione da noi implementati.</a:t>
            </a:r>
          </a:p>
          <a:p>
            <a:r>
              <a:rPr lang="it-IT" dirty="0"/>
              <a:t>Oltre il costruttore e il distruttore, sono presenti quattro metodi pubblici per l’accesso ai dati privati della classe, che verranno ereditati dalle classi derivate.</a:t>
            </a:r>
          </a:p>
          <a:p>
            <a:r>
              <a:rPr lang="it-IT" dirty="0"/>
              <a:t>Nello specifico </a:t>
            </a:r>
            <a:r>
              <a:rPr lang="it-IT" dirty="0" err="1"/>
              <a:t>setPath</a:t>
            </a:r>
            <a:r>
              <a:rPr lang="it-IT" dirty="0"/>
              <a:t> e </a:t>
            </a:r>
            <a:r>
              <a:rPr lang="it-IT" dirty="0" err="1"/>
              <a:t>setSrc</a:t>
            </a:r>
            <a:r>
              <a:rPr lang="it-IT" dirty="0"/>
              <a:t> si occupano di definire il percorso dell’immagine da elaborare e caricarla in modo tale da poter essere elaborata mentre </a:t>
            </a:r>
            <a:r>
              <a:rPr lang="it-IT" dirty="0" err="1"/>
              <a:t>getPath</a:t>
            </a:r>
            <a:r>
              <a:rPr lang="it-IT" dirty="0"/>
              <a:t> e </a:t>
            </a:r>
            <a:r>
              <a:rPr lang="it-IT" dirty="0" err="1"/>
              <a:t>getSrc</a:t>
            </a:r>
            <a:r>
              <a:rPr lang="it-IT" dirty="0"/>
              <a:t> servono per poter accedere al percorso e alla matrice (cv::</a:t>
            </a:r>
            <a:r>
              <a:rPr lang="it-IT" dirty="0" err="1"/>
              <a:t>Mat</a:t>
            </a:r>
            <a:r>
              <a:rPr lang="it-IT" dirty="0"/>
              <a:t> </a:t>
            </a:r>
            <a:r>
              <a:rPr lang="it-IT" dirty="0" err="1"/>
              <a:t>src</a:t>
            </a:r>
            <a:r>
              <a:rPr lang="it-IT" dirty="0"/>
              <a:t>) ivi è contenuta l’immagine .</a:t>
            </a:r>
          </a:p>
          <a:p>
            <a:r>
              <a:rPr lang="it-IT" dirty="0"/>
              <a:t>Per quanto riguarda </a:t>
            </a:r>
            <a:r>
              <a:rPr lang="it-IT" dirty="0" err="1"/>
              <a:t>setTrackbarValue</a:t>
            </a:r>
            <a:r>
              <a:rPr lang="it-IT" dirty="0"/>
              <a:t>, è una </a:t>
            </a:r>
            <a:r>
              <a:rPr lang="it-IT" dirty="0" err="1"/>
              <a:t>virtual</a:t>
            </a:r>
            <a:r>
              <a:rPr lang="it-IT" dirty="0"/>
              <a:t> </a:t>
            </a:r>
            <a:r>
              <a:rPr lang="it-IT" dirty="0" err="1"/>
              <a:t>function</a:t>
            </a:r>
            <a:r>
              <a:rPr lang="it-IT" dirty="0"/>
              <a:t>, definita nelle classi derivate, che viene utilizzata per attivare i vari </a:t>
            </a:r>
            <a:r>
              <a:rPr lang="it-IT" dirty="0" err="1"/>
              <a:t>agloritmi</a:t>
            </a:r>
            <a:r>
              <a:rPr lang="it-IT" dirty="0"/>
              <a:t> in base alla posizione del cursore della </a:t>
            </a:r>
            <a:r>
              <a:rPr lang="it-IT" dirty="0" err="1"/>
              <a:t>trackbar</a:t>
            </a:r>
            <a:r>
              <a:rPr lang="it-IT" dirty="0"/>
              <a:t> di Windows Form.</a:t>
            </a:r>
          </a:p>
        </p:txBody>
      </p:sp>
    </p:spTree>
    <p:extLst>
      <p:ext uri="{BB962C8B-B14F-4D97-AF65-F5344CB8AC3E}">
        <p14:creationId xmlns:p14="http://schemas.microsoft.com/office/powerpoint/2010/main" val="5521929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magin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20968" y="34150"/>
            <a:ext cx="5799361" cy="1438773"/>
          </a:xfrm>
          <a:prstGeom prst="rect">
            <a:avLst/>
          </a:prstGeom>
        </p:spPr>
      </p:pic>
      <p:pic>
        <p:nvPicPr>
          <p:cNvPr id="7" name="Segnaposto contenuto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15454" y="140912"/>
            <a:ext cx="1336658" cy="1218331"/>
          </a:xfrm>
          <a:prstGeom prst="rect">
            <a:avLst/>
          </a:prstGeom>
        </p:spPr>
      </p:pic>
      <p:sp>
        <p:nvSpPr>
          <p:cNvPr id="10" name="Titolo 1">
            <a:extLst>
              <a:ext uri="{FF2B5EF4-FFF2-40B4-BE49-F238E27FC236}">
                <a16:creationId xmlns:a16="http://schemas.microsoft.com/office/drawing/2014/main" id="{7E994069-3196-4FA0-B297-6CD806EB0E68}"/>
              </a:ext>
            </a:extLst>
          </p:cNvPr>
          <p:cNvSpPr txBox="1">
            <a:spLocks/>
          </p:cNvSpPr>
          <p:nvPr/>
        </p:nvSpPr>
        <p:spPr>
          <a:xfrm>
            <a:off x="1484311" y="893805"/>
            <a:ext cx="10018713" cy="1752599"/>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it-IT" sz="3600" dirty="0">
                <a:solidFill>
                  <a:schemeClr val="accent1">
                    <a:lumMod val="75000"/>
                  </a:schemeClr>
                </a:solidFill>
                <a:latin typeface="Georgia" panose="02040502050405020303" pitchFamily="18" charset="0"/>
              </a:rPr>
              <a:t>UML Classe: </a:t>
            </a:r>
            <a:r>
              <a:rPr lang="it-IT" sz="3600" dirty="0" err="1">
                <a:solidFill>
                  <a:schemeClr val="accent1">
                    <a:lumMod val="75000"/>
                  </a:schemeClr>
                </a:solidFill>
                <a:latin typeface="Georgia" panose="02040502050405020303" pitchFamily="18" charset="0"/>
              </a:rPr>
              <a:t>Temp</a:t>
            </a:r>
            <a:r>
              <a:rPr lang="it-IT" sz="3600" dirty="0">
                <a:solidFill>
                  <a:schemeClr val="accent1">
                    <a:lumMod val="75000"/>
                  </a:schemeClr>
                </a:solidFill>
                <a:latin typeface="Georgia" panose="02040502050405020303" pitchFamily="18" charset="0"/>
              </a:rPr>
              <a:t> </a:t>
            </a:r>
          </a:p>
        </p:txBody>
      </p:sp>
      <p:pic>
        <p:nvPicPr>
          <p:cNvPr id="12" name="Immagine 11">
            <a:extLst>
              <a:ext uri="{FF2B5EF4-FFF2-40B4-BE49-F238E27FC236}">
                <a16:creationId xmlns:a16="http://schemas.microsoft.com/office/drawing/2014/main" id="{328604D3-84EA-482E-AA29-D1E044DF7B98}"/>
              </a:ext>
            </a:extLst>
          </p:cNvPr>
          <p:cNvPicPr>
            <a:picLocks noChangeAspect="1"/>
          </p:cNvPicPr>
          <p:nvPr/>
        </p:nvPicPr>
        <p:blipFill>
          <a:blip r:embed="rId4"/>
          <a:stretch>
            <a:fillRect/>
          </a:stretch>
        </p:blipFill>
        <p:spPr>
          <a:xfrm>
            <a:off x="9310273" y="2333320"/>
            <a:ext cx="2298700" cy="3953180"/>
          </a:xfrm>
          <a:prstGeom prst="rect">
            <a:avLst/>
          </a:prstGeom>
        </p:spPr>
      </p:pic>
      <p:sp>
        <p:nvSpPr>
          <p:cNvPr id="2" name="CasellaDiTesto 1">
            <a:extLst>
              <a:ext uri="{FF2B5EF4-FFF2-40B4-BE49-F238E27FC236}">
                <a16:creationId xmlns:a16="http://schemas.microsoft.com/office/drawing/2014/main" id="{BE1AE98A-F7BB-43E0-99A8-1C2B32544248}"/>
              </a:ext>
            </a:extLst>
          </p:cNvPr>
          <p:cNvSpPr txBox="1"/>
          <p:nvPr/>
        </p:nvSpPr>
        <p:spPr>
          <a:xfrm>
            <a:off x="1701478" y="2646404"/>
            <a:ext cx="6491490" cy="1200329"/>
          </a:xfrm>
          <a:prstGeom prst="rect">
            <a:avLst/>
          </a:prstGeom>
          <a:noFill/>
        </p:spPr>
        <p:txBody>
          <a:bodyPr wrap="square" rtlCol="0">
            <a:spAutoFit/>
          </a:bodyPr>
          <a:lstStyle/>
          <a:p>
            <a:r>
              <a:rPr lang="it-IT" dirty="0"/>
              <a:t>La classe </a:t>
            </a:r>
            <a:r>
              <a:rPr lang="it-IT" dirty="0" err="1"/>
              <a:t>temp</a:t>
            </a:r>
            <a:r>
              <a:rPr lang="it-IT" dirty="0"/>
              <a:t> viene utilizzata per creare dei file temporanei delle immagini elaborate, in modo da poterle visualizzare della componente «</a:t>
            </a:r>
            <a:r>
              <a:rPr lang="it-IT" dirty="0" err="1"/>
              <a:t>picturebox</a:t>
            </a:r>
            <a:r>
              <a:rPr lang="it-IT" dirty="0"/>
              <a:t>» di Windows Form.</a:t>
            </a:r>
          </a:p>
          <a:p>
            <a:endParaRPr lang="it-IT" dirty="0"/>
          </a:p>
        </p:txBody>
      </p:sp>
    </p:spTree>
    <p:extLst>
      <p:ext uri="{BB962C8B-B14F-4D97-AF65-F5344CB8AC3E}">
        <p14:creationId xmlns:p14="http://schemas.microsoft.com/office/powerpoint/2010/main" val="34469768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magin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20968" y="34150"/>
            <a:ext cx="5799361" cy="1438773"/>
          </a:xfrm>
          <a:prstGeom prst="rect">
            <a:avLst/>
          </a:prstGeom>
        </p:spPr>
      </p:pic>
      <p:pic>
        <p:nvPicPr>
          <p:cNvPr id="7" name="Segnaposto contenuto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15454" y="140912"/>
            <a:ext cx="1336658" cy="1218331"/>
          </a:xfrm>
          <a:prstGeom prst="rect">
            <a:avLst/>
          </a:prstGeom>
        </p:spPr>
      </p:pic>
      <p:sp>
        <p:nvSpPr>
          <p:cNvPr id="8" name="Titolo 1">
            <a:extLst>
              <a:ext uri="{FF2B5EF4-FFF2-40B4-BE49-F238E27FC236}">
                <a16:creationId xmlns:a16="http://schemas.microsoft.com/office/drawing/2014/main" id="{D9CA23E7-806E-41C4-8BB3-A0BF7B293B72}"/>
              </a:ext>
            </a:extLst>
          </p:cNvPr>
          <p:cNvSpPr txBox="1">
            <a:spLocks/>
          </p:cNvSpPr>
          <p:nvPr/>
        </p:nvSpPr>
        <p:spPr>
          <a:xfrm>
            <a:off x="1484311" y="893805"/>
            <a:ext cx="10018713" cy="1752599"/>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it-IT" sz="3600" dirty="0">
                <a:solidFill>
                  <a:schemeClr val="accent1">
                    <a:lumMod val="75000"/>
                  </a:schemeClr>
                </a:solidFill>
                <a:latin typeface="Georgia" panose="02040502050405020303" pitchFamily="18" charset="0"/>
              </a:rPr>
              <a:t>UML Classe: </a:t>
            </a:r>
            <a:r>
              <a:rPr lang="it-IT" sz="3600" dirty="0" err="1">
                <a:solidFill>
                  <a:schemeClr val="accent1">
                    <a:lumMod val="75000"/>
                  </a:schemeClr>
                </a:solidFill>
                <a:latin typeface="Georgia" panose="02040502050405020303" pitchFamily="18" charset="0"/>
              </a:rPr>
              <a:t>Blur</a:t>
            </a:r>
            <a:r>
              <a:rPr lang="it-IT" sz="3600" dirty="0">
                <a:solidFill>
                  <a:schemeClr val="accent1">
                    <a:lumMod val="75000"/>
                  </a:schemeClr>
                </a:solidFill>
                <a:latin typeface="Georgia" panose="02040502050405020303" pitchFamily="18" charset="0"/>
              </a:rPr>
              <a:t> </a:t>
            </a:r>
          </a:p>
        </p:txBody>
      </p:sp>
      <p:pic>
        <p:nvPicPr>
          <p:cNvPr id="9" name="Immagine 8">
            <a:extLst>
              <a:ext uri="{FF2B5EF4-FFF2-40B4-BE49-F238E27FC236}">
                <a16:creationId xmlns:a16="http://schemas.microsoft.com/office/drawing/2014/main" id="{00AFBE02-9B06-4CCC-861D-89F5BBB857A3}"/>
              </a:ext>
            </a:extLst>
          </p:cNvPr>
          <p:cNvPicPr>
            <a:picLocks noChangeAspect="1"/>
          </p:cNvPicPr>
          <p:nvPr/>
        </p:nvPicPr>
        <p:blipFill>
          <a:blip r:embed="rId4"/>
          <a:stretch>
            <a:fillRect/>
          </a:stretch>
        </p:blipFill>
        <p:spPr>
          <a:xfrm>
            <a:off x="5312567" y="2332578"/>
            <a:ext cx="2362200" cy="4245980"/>
          </a:xfrm>
          <a:prstGeom prst="rect">
            <a:avLst/>
          </a:prstGeom>
        </p:spPr>
      </p:pic>
    </p:spTree>
    <p:extLst>
      <p:ext uri="{BB962C8B-B14F-4D97-AF65-F5344CB8AC3E}">
        <p14:creationId xmlns:p14="http://schemas.microsoft.com/office/powerpoint/2010/main" val="38220216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magin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20968" y="34150"/>
            <a:ext cx="5799361" cy="1438773"/>
          </a:xfrm>
          <a:prstGeom prst="rect">
            <a:avLst/>
          </a:prstGeom>
        </p:spPr>
      </p:pic>
      <p:pic>
        <p:nvPicPr>
          <p:cNvPr id="7" name="Segnaposto contenuto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15454" y="144370"/>
            <a:ext cx="1336658" cy="1218331"/>
          </a:xfrm>
          <a:prstGeom prst="rect">
            <a:avLst/>
          </a:prstGeom>
        </p:spPr>
      </p:pic>
      <p:sp>
        <p:nvSpPr>
          <p:cNvPr id="5" name="Titolo 1">
            <a:extLst>
              <a:ext uri="{FF2B5EF4-FFF2-40B4-BE49-F238E27FC236}">
                <a16:creationId xmlns:a16="http://schemas.microsoft.com/office/drawing/2014/main" id="{FE8021FE-A628-483F-8E69-CBF5AF2598AC}"/>
              </a:ext>
            </a:extLst>
          </p:cNvPr>
          <p:cNvSpPr txBox="1">
            <a:spLocks/>
          </p:cNvSpPr>
          <p:nvPr/>
        </p:nvSpPr>
        <p:spPr>
          <a:xfrm>
            <a:off x="1484311" y="893805"/>
            <a:ext cx="10018713" cy="1752599"/>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it-IT" sz="3600" dirty="0">
                <a:solidFill>
                  <a:schemeClr val="accent1">
                    <a:lumMod val="75000"/>
                  </a:schemeClr>
                </a:solidFill>
                <a:latin typeface="Georgia" panose="02040502050405020303" pitchFamily="18" charset="0"/>
              </a:rPr>
              <a:t>UML Classe: </a:t>
            </a:r>
            <a:r>
              <a:rPr lang="it-IT" sz="3600" dirty="0" err="1">
                <a:solidFill>
                  <a:schemeClr val="accent1">
                    <a:lumMod val="75000"/>
                  </a:schemeClr>
                </a:solidFill>
                <a:latin typeface="Georgia" panose="02040502050405020303" pitchFamily="18" charset="0"/>
              </a:rPr>
              <a:t>Canny</a:t>
            </a:r>
            <a:r>
              <a:rPr lang="it-IT" sz="3600" dirty="0">
                <a:solidFill>
                  <a:schemeClr val="accent1">
                    <a:lumMod val="75000"/>
                  </a:schemeClr>
                </a:solidFill>
                <a:latin typeface="Georgia" panose="02040502050405020303" pitchFamily="18" charset="0"/>
              </a:rPr>
              <a:t>-Edge </a:t>
            </a:r>
          </a:p>
        </p:txBody>
      </p:sp>
      <p:pic>
        <p:nvPicPr>
          <p:cNvPr id="8" name="Immagine 7">
            <a:extLst>
              <a:ext uri="{FF2B5EF4-FFF2-40B4-BE49-F238E27FC236}">
                <a16:creationId xmlns:a16="http://schemas.microsoft.com/office/drawing/2014/main" id="{13568209-A251-464B-B1A2-E5A1771A4F3E}"/>
              </a:ext>
            </a:extLst>
          </p:cNvPr>
          <p:cNvPicPr>
            <a:picLocks noChangeAspect="1"/>
          </p:cNvPicPr>
          <p:nvPr/>
        </p:nvPicPr>
        <p:blipFill>
          <a:blip r:embed="rId4"/>
          <a:stretch>
            <a:fillRect/>
          </a:stretch>
        </p:blipFill>
        <p:spPr>
          <a:xfrm>
            <a:off x="5353049" y="2222357"/>
            <a:ext cx="1876426" cy="4510641"/>
          </a:xfrm>
          <a:prstGeom prst="rect">
            <a:avLst/>
          </a:prstGeom>
        </p:spPr>
      </p:pic>
    </p:spTree>
    <p:extLst>
      <p:ext uri="{BB962C8B-B14F-4D97-AF65-F5344CB8AC3E}">
        <p14:creationId xmlns:p14="http://schemas.microsoft.com/office/powerpoint/2010/main" val="12077947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magin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20968" y="34150"/>
            <a:ext cx="5799361" cy="1438773"/>
          </a:xfrm>
          <a:prstGeom prst="rect">
            <a:avLst/>
          </a:prstGeom>
        </p:spPr>
      </p:pic>
      <p:pic>
        <p:nvPicPr>
          <p:cNvPr id="7" name="Segnaposto contenuto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90741" y="144370"/>
            <a:ext cx="1336658" cy="1218331"/>
          </a:xfrm>
          <a:prstGeom prst="rect">
            <a:avLst/>
          </a:prstGeom>
        </p:spPr>
      </p:pic>
      <p:sp>
        <p:nvSpPr>
          <p:cNvPr id="5" name="Titolo 1">
            <a:extLst>
              <a:ext uri="{FF2B5EF4-FFF2-40B4-BE49-F238E27FC236}">
                <a16:creationId xmlns:a16="http://schemas.microsoft.com/office/drawing/2014/main" id="{5E96CB06-4F3E-4BCF-8881-65D387F38530}"/>
              </a:ext>
            </a:extLst>
          </p:cNvPr>
          <p:cNvSpPr txBox="1">
            <a:spLocks/>
          </p:cNvSpPr>
          <p:nvPr/>
        </p:nvSpPr>
        <p:spPr>
          <a:xfrm>
            <a:off x="1484311" y="893805"/>
            <a:ext cx="10018713" cy="1752599"/>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it-IT" sz="3600" dirty="0">
                <a:solidFill>
                  <a:schemeClr val="accent1">
                    <a:lumMod val="75000"/>
                  </a:schemeClr>
                </a:solidFill>
                <a:latin typeface="Georgia" panose="02040502050405020303" pitchFamily="18" charset="0"/>
              </a:rPr>
              <a:t>UML Classe: </a:t>
            </a:r>
            <a:r>
              <a:rPr lang="it-IT" sz="3600" dirty="0" err="1">
                <a:solidFill>
                  <a:schemeClr val="accent1">
                    <a:lumMod val="75000"/>
                  </a:schemeClr>
                </a:solidFill>
                <a:latin typeface="Georgia" panose="02040502050405020303" pitchFamily="18" charset="0"/>
              </a:rPr>
              <a:t>Thresholding</a:t>
            </a:r>
            <a:r>
              <a:rPr lang="it-IT" sz="3600" dirty="0">
                <a:solidFill>
                  <a:schemeClr val="accent1">
                    <a:lumMod val="75000"/>
                  </a:schemeClr>
                </a:solidFill>
                <a:latin typeface="Georgia" panose="02040502050405020303" pitchFamily="18" charset="0"/>
              </a:rPr>
              <a:t> </a:t>
            </a:r>
          </a:p>
        </p:txBody>
      </p:sp>
      <p:pic>
        <p:nvPicPr>
          <p:cNvPr id="8" name="Immagine 7">
            <a:extLst>
              <a:ext uri="{FF2B5EF4-FFF2-40B4-BE49-F238E27FC236}">
                <a16:creationId xmlns:a16="http://schemas.microsoft.com/office/drawing/2014/main" id="{421A6888-77DB-4029-8104-3B4379B1CC03}"/>
              </a:ext>
            </a:extLst>
          </p:cNvPr>
          <p:cNvPicPr>
            <a:picLocks noChangeAspect="1"/>
          </p:cNvPicPr>
          <p:nvPr/>
        </p:nvPicPr>
        <p:blipFill>
          <a:blip r:embed="rId4"/>
          <a:stretch>
            <a:fillRect/>
          </a:stretch>
        </p:blipFill>
        <p:spPr>
          <a:xfrm>
            <a:off x="5343524" y="2222358"/>
            <a:ext cx="1874893" cy="4449905"/>
          </a:xfrm>
          <a:prstGeom prst="rect">
            <a:avLst/>
          </a:prstGeom>
        </p:spPr>
      </p:pic>
    </p:spTree>
    <p:extLst>
      <p:ext uri="{BB962C8B-B14F-4D97-AF65-F5344CB8AC3E}">
        <p14:creationId xmlns:p14="http://schemas.microsoft.com/office/powerpoint/2010/main" val="18883897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magin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20968" y="34150"/>
            <a:ext cx="5799361" cy="1438773"/>
          </a:xfrm>
          <a:prstGeom prst="rect">
            <a:avLst/>
          </a:prstGeom>
        </p:spPr>
      </p:pic>
      <p:pic>
        <p:nvPicPr>
          <p:cNvPr id="7" name="Segnaposto contenuto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15454" y="140912"/>
            <a:ext cx="1336658" cy="1218331"/>
          </a:xfrm>
          <a:prstGeom prst="rect">
            <a:avLst/>
          </a:prstGeom>
        </p:spPr>
      </p:pic>
      <p:sp>
        <p:nvSpPr>
          <p:cNvPr id="5" name="Titolo 1">
            <a:extLst>
              <a:ext uri="{FF2B5EF4-FFF2-40B4-BE49-F238E27FC236}">
                <a16:creationId xmlns:a16="http://schemas.microsoft.com/office/drawing/2014/main" id="{FF7E0963-A1BE-461D-9E89-33B762795459}"/>
              </a:ext>
            </a:extLst>
          </p:cNvPr>
          <p:cNvSpPr txBox="1">
            <a:spLocks/>
          </p:cNvSpPr>
          <p:nvPr/>
        </p:nvSpPr>
        <p:spPr>
          <a:xfrm>
            <a:off x="1484311" y="893805"/>
            <a:ext cx="10018713" cy="1752599"/>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it-IT" sz="3600" dirty="0">
                <a:solidFill>
                  <a:schemeClr val="accent1">
                    <a:lumMod val="75000"/>
                  </a:schemeClr>
                </a:solidFill>
                <a:latin typeface="Georgia" panose="02040502050405020303" pitchFamily="18" charset="0"/>
              </a:rPr>
              <a:t>UML Classe: </a:t>
            </a:r>
            <a:r>
              <a:rPr lang="it-IT" sz="3600" dirty="0" err="1">
                <a:solidFill>
                  <a:schemeClr val="accent1">
                    <a:lumMod val="75000"/>
                  </a:schemeClr>
                </a:solidFill>
                <a:latin typeface="Georgia" panose="02040502050405020303" pitchFamily="18" charset="0"/>
              </a:rPr>
              <a:t>Watershed</a:t>
            </a:r>
            <a:r>
              <a:rPr lang="it-IT" sz="3600" dirty="0">
                <a:solidFill>
                  <a:schemeClr val="accent1">
                    <a:lumMod val="75000"/>
                  </a:schemeClr>
                </a:solidFill>
                <a:latin typeface="Georgia" panose="02040502050405020303" pitchFamily="18" charset="0"/>
              </a:rPr>
              <a:t> </a:t>
            </a:r>
          </a:p>
        </p:txBody>
      </p:sp>
      <p:pic>
        <p:nvPicPr>
          <p:cNvPr id="8" name="Immagine 7">
            <a:extLst>
              <a:ext uri="{FF2B5EF4-FFF2-40B4-BE49-F238E27FC236}">
                <a16:creationId xmlns:a16="http://schemas.microsoft.com/office/drawing/2014/main" id="{8CDBC26C-9173-4913-A25D-C2BF8885C1D5}"/>
              </a:ext>
            </a:extLst>
          </p:cNvPr>
          <p:cNvPicPr>
            <a:picLocks noChangeAspect="1"/>
          </p:cNvPicPr>
          <p:nvPr/>
        </p:nvPicPr>
        <p:blipFill>
          <a:blip r:embed="rId4"/>
          <a:stretch>
            <a:fillRect/>
          </a:stretch>
        </p:blipFill>
        <p:spPr>
          <a:xfrm>
            <a:off x="5281612" y="2359816"/>
            <a:ext cx="2421168" cy="3471863"/>
          </a:xfrm>
          <a:prstGeom prst="rect">
            <a:avLst/>
          </a:prstGeom>
        </p:spPr>
      </p:pic>
    </p:spTree>
    <p:extLst>
      <p:ext uri="{BB962C8B-B14F-4D97-AF65-F5344CB8AC3E}">
        <p14:creationId xmlns:p14="http://schemas.microsoft.com/office/powerpoint/2010/main" val="24821129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magine 3">
            <a:extLst>
              <a:ext uri="{FF2B5EF4-FFF2-40B4-BE49-F238E27FC236}">
                <a16:creationId xmlns:a16="http://schemas.microsoft.com/office/drawing/2014/main" id="{94D2ED45-9290-43C1-B8FF-FC14493DDA0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20968" y="34150"/>
            <a:ext cx="5799361" cy="1438773"/>
          </a:xfrm>
          <a:prstGeom prst="rect">
            <a:avLst/>
          </a:prstGeom>
        </p:spPr>
      </p:pic>
      <p:pic>
        <p:nvPicPr>
          <p:cNvPr id="5" name="Segnaposto contenuto 8">
            <a:extLst>
              <a:ext uri="{FF2B5EF4-FFF2-40B4-BE49-F238E27FC236}">
                <a16:creationId xmlns:a16="http://schemas.microsoft.com/office/drawing/2014/main" id="{6B2DD291-2487-414E-B501-38EB61297B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15454" y="140912"/>
            <a:ext cx="1336658" cy="1218331"/>
          </a:xfrm>
          <a:prstGeom prst="rect">
            <a:avLst/>
          </a:prstGeom>
        </p:spPr>
      </p:pic>
      <p:sp>
        <p:nvSpPr>
          <p:cNvPr id="6" name="Titolo 1">
            <a:extLst>
              <a:ext uri="{FF2B5EF4-FFF2-40B4-BE49-F238E27FC236}">
                <a16:creationId xmlns:a16="http://schemas.microsoft.com/office/drawing/2014/main" id="{6D8DA7E9-A7AE-41A2-AB55-52B55BE8E448}"/>
              </a:ext>
            </a:extLst>
          </p:cNvPr>
          <p:cNvSpPr txBox="1">
            <a:spLocks/>
          </p:cNvSpPr>
          <p:nvPr/>
        </p:nvSpPr>
        <p:spPr>
          <a:xfrm>
            <a:off x="1484311" y="893805"/>
            <a:ext cx="10018713" cy="1752599"/>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it-IT" sz="3600" dirty="0">
                <a:solidFill>
                  <a:schemeClr val="accent1">
                    <a:lumMod val="75000"/>
                  </a:schemeClr>
                </a:solidFill>
                <a:latin typeface="Georgia" panose="02040502050405020303" pitchFamily="18" charset="0"/>
              </a:rPr>
              <a:t>Utilizzi Pratici</a:t>
            </a:r>
          </a:p>
        </p:txBody>
      </p:sp>
      <p:sp>
        <p:nvSpPr>
          <p:cNvPr id="8" name="Sottotitolo 2">
            <a:extLst>
              <a:ext uri="{FF2B5EF4-FFF2-40B4-BE49-F238E27FC236}">
                <a16:creationId xmlns:a16="http://schemas.microsoft.com/office/drawing/2014/main" id="{EDF9204A-FC8B-4075-B5C7-C68134D81D5F}"/>
              </a:ext>
            </a:extLst>
          </p:cNvPr>
          <p:cNvSpPr txBox="1">
            <a:spLocks/>
          </p:cNvSpPr>
          <p:nvPr/>
        </p:nvSpPr>
        <p:spPr>
          <a:xfrm>
            <a:off x="1484311" y="2225816"/>
            <a:ext cx="10563528" cy="1089529"/>
          </a:xfrm>
          <a:prstGeom prst="rect">
            <a:avLst/>
          </a:prstGeom>
        </p:spPr>
        <p:txBody>
          <a:bodyPr vert="horz" wrap="square" lIns="91440" tIns="45720" rIns="91440" bIns="45720" rtlCol="0" anchor="ctr">
            <a:spAutoFit/>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pPr marL="0" indent="0">
              <a:spcBef>
                <a:spcPts val="0"/>
              </a:spcBef>
              <a:spcAft>
                <a:spcPts val="0"/>
              </a:spcAft>
              <a:buNone/>
            </a:pPr>
            <a:r>
              <a:rPr lang="it-IT" sz="1800" dirty="0">
                <a:latin typeface="Calibri" panose="020F0502020204030204" pitchFamily="34" charset="0"/>
                <a:cs typeface="Calibri" panose="020F0502020204030204" pitchFamily="34" charset="0"/>
              </a:rPr>
              <a:t>La segmentazione delle immagini può essere applicata in diversi campi in quanto si basa sulla localizzazione di oggetti, bordi e linee. Spesso la si vede utilizzata per scopi di: </a:t>
            </a:r>
          </a:p>
          <a:p>
            <a:pPr marL="0" indent="0">
              <a:buNone/>
            </a:pPr>
            <a:endParaRPr lang="it-IT" dirty="0">
              <a:solidFill>
                <a:schemeClr val="accent1">
                  <a:lumMod val="75000"/>
                </a:schemeClr>
              </a:solidFill>
              <a:latin typeface="Georgia" panose="02040502050405020303" pitchFamily="18" charset="0"/>
            </a:endParaRPr>
          </a:p>
        </p:txBody>
      </p:sp>
      <p:sp>
        <p:nvSpPr>
          <p:cNvPr id="2" name="Rettangolo 1">
            <a:extLst>
              <a:ext uri="{FF2B5EF4-FFF2-40B4-BE49-F238E27FC236}">
                <a16:creationId xmlns:a16="http://schemas.microsoft.com/office/drawing/2014/main" id="{BD96498B-59AF-4E95-8296-EED3B7C2DC4E}"/>
              </a:ext>
            </a:extLst>
          </p:cNvPr>
          <p:cNvSpPr/>
          <p:nvPr/>
        </p:nvSpPr>
        <p:spPr>
          <a:xfrm>
            <a:off x="1484311" y="2900401"/>
            <a:ext cx="4965916" cy="1754326"/>
          </a:xfrm>
          <a:prstGeom prst="rect">
            <a:avLst/>
          </a:prstGeom>
        </p:spPr>
        <p:txBody>
          <a:bodyPr wrap="square">
            <a:spAutoFit/>
          </a:bodyPr>
          <a:lstStyle/>
          <a:p>
            <a:pPr marL="285750" indent="-285750">
              <a:buFont typeface="Arial" panose="020B0604020202020204" pitchFamily="34" charset="0"/>
              <a:buChar char="•"/>
            </a:pPr>
            <a:r>
              <a:rPr lang="it-IT" dirty="0" err="1">
                <a:latin typeface="Calibri" panose="020F0502020204030204" pitchFamily="34" charset="0"/>
                <a:cs typeface="Calibri" panose="020F0502020204030204" pitchFamily="34" charset="0"/>
              </a:rPr>
              <a:t>Imaging</a:t>
            </a:r>
            <a:r>
              <a:rPr lang="it-IT" dirty="0">
                <a:latin typeface="Calibri" panose="020F0502020204030204" pitchFamily="34" charset="0"/>
                <a:cs typeface="Calibri" panose="020F0502020204030204" pitchFamily="34" charset="0"/>
              </a:rPr>
              <a:t> medico</a:t>
            </a:r>
          </a:p>
          <a:p>
            <a:pPr marL="285750" indent="-285750">
              <a:buFont typeface="Arial" panose="020B0604020202020204" pitchFamily="34" charset="0"/>
              <a:buChar char="•"/>
            </a:pPr>
            <a:r>
              <a:rPr lang="it-IT" dirty="0">
                <a:latin typeface="Calibri" panose="020F0502020204030204" pitchFamily="34" charset="0"/>
                <a:cs typeface="Calibri" panose="020F0502020204030204" pitchFamily="34" charset="0"/>
              </a:rPr>
              <a:t>Topografia e rilevazione di altitudine del terreno (</a:t>
            </a:r>
            <a:r>
              <a:rPr lang="it-IT" dirty="0" err="1">
                <a:latin typeface="Calibri" panose="020F0502020204030204" pitchFamily="34" charset="0"/>
                <a:cs typeface="Calibri" panose="020F0502020204030204" pitchFamily="34" charset="0"/>
              </a:rPr>
              <a:t>Watershed</a:t>
            </a:r>
            <a:r>
              <a:rPr lang="it-IT" dirty="0">
                <a:latin typeface="Calibri" panose="020F0502020204030204" pitchFamily="34" charset="0"/>
                <a:cs typeface="Calibri" panose="020F0502020204030204" pitchFamily="34" charset="0"/>
              </a:rPr>
              <a:t>)</a:t>
            </a:r>
          </a:p>
          <a:p>
            <a:pPr marL="285750" indent="-285750">
              <a:buFont typeface="Arial" panose="020B0604020202020204" pitchFamily="34" charset="0"/>
              <a:buChar char="•"/>
            </a:pPr>
            <a:r>
              <a:rPr lang="it-IT" dirty="0">
                <a:latin typeface="Calibri" panose="020F0502020204030204" pitchFamily="34" charset="0"/>
                <a:cs typeface="Calibri" panose="020F0502020204030204" pitchFamily="34" charset="0"/>
              </a:rPr>
              <a:t>Realizzazione di mappe di contorni (</a:t>
            </a:r>
            <a:r>
              <a:rPr lang="it-IT" dirty="0" err="1">
                <a:latin typeface="Calibri" panose="020F0502020204030204" pitchFamily="34" charset="0"/>
                <a:cs typeface="Calibri" panose="020F0502020204030204" pitchFamily="34" charset="0"/>
              </a:rPr>
              <a:t>Canny</a:t>
            </a:r>
            <a:r>
              <a:rPr lang="it-IT" dirty="0">
                <a:latin typeface="Calibri" panose="020F0502020204030204" pitchFamily="34" charset="0"/>
                <a:cs typeface="Calibri" panose="020F0502020204030204" pitchFamily="34" charset="0"/>
              </a:rPr>
              <a:t> Edge)</a:t>
            </a:r>
          </a:p>
          <a:p>
            <a:pPr marL="285750" indent="-285750">
              <a:buFont typeface="Arial" panose="020B0604020202020204" pitchFamily="34" charset="0"/>
              <a:buChar char="•"/>
            </a:pPr>
            <a:r>
              <a:rPr lang="it-IT" dirty="0">
                <a:latin typeface="Calibri" panose="020F0502020204030204" pitchFamily="34" charset="0"/>
                <a:cs typeface="Calibri" panose="020F0502020204030204" pitchFamily="34" charset="0"/>
              </a:rPr>
              <a:t>Pulizia dal rumore e/o effetto sfocatura (</a:t>
            </a:r>
            <a:r>
              <a:rPr lang="it-IT" dirty="0" err="1">
                <a:latin typeface="Calibri" panose="020F0502020204030204" pitchFamily="34" charset="0"/>
                <a:cs typeface="Calibri" panose="020F0502020204030204" pitchFamily="34" charset="0"/>
              </a:rPr>
              <a:t>Blur</a:t>
            </a:r>
            <a:r>
              <a:rPr lang="it-IT" dirty="0">
                <a:latin typeface="Calibri" panose="020F0502020204030204" pitchFamily="34" charset="0"/>
                <a:cs typeface="Calibri" panose="020F0502020204030204" pitchFamily="34" charset="0"/>
              </a:rPr>
              <a:t>)</a:t>
            </a:r>
          </a:p>
          <a:p>
            <a:pPr marL="285750" indent="-285750">
              <a:buFont typeface="Arial" panose="020B0604020202020204" pitchFamily="34" charset="0"/>
              <a:buChar char="•"/>
            </a:pPr>
            <a:r>
              <a:rPr lang="it-IT" dirty="0">
                <a:latin typeface="Calibri" panose="020F0502020204030204" pitchFamily="34" charset="0"/>
                <a:cs typeface="Calibri" panose="020F0502020204030204" pitchFamily="34" charset="0"/>
              </a:rPr>
              <a:t>Image editing (</a:t>
            </a:r>
            <a:r>
              <a:rPr lang="it-IT" dirty="0" err="1">
                <a:latin typeface="Calibri" panose="020F0502020204030204" pitchFamily="34" charset="0"/>
                <a:cs typeface="Calibri" panose="020F0502020204030204" pitchFamily="34" charset="0"/>
              </a:rPr>
              <a:t>Threshold</a:t>
            </a:r>
            <a:r>
              <a:rPr lang="it-IT" dirty="0">
                <a:latin typeface="Calibri" panose="020F0502020204030204" pitchFamily="34" charset="0"/>
                <a:cs typeface="Calibri" panose="020F0502020204030204" pitchFamily="34" charset="0"/>
              </a:rPr>
              <a:t>)</a:t>
            </a:r>
          </a:p>
        </p:txBody>
      </p:sp>
      <p:pic>
        <p:nvPicPr>
          <p:cNvPr id="7" name="Immagine 6">
            <a:extLst>
              <a:ext uri="{FF2B5EF4-FFF2-40B4-BE49-F238E27FC236}">
                <a16:creationId xmlns:a16="http://schemas.microsoft.com/office/drawing/2014/main" id="{E0E621AC-EC4B-4AB5-AE5B-EC48A6403D9D}"/>
              </a:ext>
            </a:extLst>
          </p:cNvPr>
          <p:cNvPicPr>
            <a:picLocks noChangeAspect="1"/>
          </p:cNvPicPr>
          <p:nvPr/>
        </p:nvPicPr>
        <p:blipFill>
          <a:blip r:embed="rId4"/>
          <a:stretch>
            <a:fillRect/>
          </a:stretch>
        </p:blipFill>
        <p:spPr>
          <a:xfrm>
            <a:off x="7803662" y="2997891"/>
            <a:ext cx="3245338" cy="1089530"/>
          </a:xfrm>
          <a:prstGeom prst="rect">
            <a:avLst/>
          </a:prstGeom>
        </p:spPr>
      </p:pic>
      <p:pic>
        <p:nvPicPr>
          <p:cNvPr id="9" name="Immagine 8">
            <a:extLst>
              <a:ext uri="{FF2B5EF4-FFF2-40B4-BE49-F238E27FC236}">
                <a16:creationId xmlns:a16="http://schemas.microsoft.com/office/drawing/2014/main" id="{3FFDF39B-965B-4F72-9A98-8D6C31157282}"/>
              </a:ext>
            </a:extLst>
          </p:cNvPr>
          <p:cNvPicPr>
            <a:picLocks noChangeAspect="1"/>
          </p:cNvPicPr>
          <p:nvPr/>
        </p:nvPicPr>
        <p:blipFill>
          <a:blip r:embed="rId5"/>
          <a:stretch>
            <a:fillRect/>
          </a:stretch>
        </p:blipFill>
        <p:spPr>
          <a:xfrm>
            <a:off x="7630257" y="4087421"/>
            <a:ext cx="3592147" cy="1089530"/>
          </a:xfrm>
          <a:prstGeom prst="rect">
            <a:avLst/>
          </a:prstGeom>
        </p:spPr>
      </p:pic>
      <p:pic>
        <p:nvPicPr>
          <p:cNvPr id="11" name="Immagine 10">
            <a:extLst>
              <a:ext uri="{FF2B5EF4-FFF2-40B4-BE49-F238E27FC236}">
                <a16:creationId xmlns:a16="http://schemas.microsoft.com/office/drawing/2014/main" id="{8D35D48B-5238-44B1-8CD7-BA6B37076F2C}"/>
              </a:ext>
            </a:extLst>
          </p:cNvPr>
          <p:cNvPicPr>
            <a:picLocks noChangeAspect="1"/>
          </p:cNvPicPr>
          <p:nvPr/>
        </p:nvPicPr>
        <p:blipFill>
          <a:blip r:embed="rId6"/>
          <a:stretch>
            <a:fillRect/>
          </a:stretch>
        </p:blipFill>
        <p:spPr>
          <a:xfrm>
            <a:off x="7803661" y="5176951"/>
            <a:ext cx="3245338" cy="1069127"/>
          </a:xfrm>
          <a:prstGeom prst="rect">
            <a:avLst/>
          </a:prstGeom>
        </p:spPr>
      </p:pic>
    </p:spTree>
    <p:extLst>
      <p:ext uri="{BB962C8B-B14F-4D97-AF65-F5344CB8AC3E}">
        <p14:creationId xmlns:p14="http://schemas.microsoft.com/office/powerpoint/2010/main" val="121729929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1500030" y="2473715"/>
            <a:ext cx="10018713" cy="650788"/>
          </a:xfrm>
        </p:spPr>
        <p:txBody>
          <a:bodyPr>
            <a:normAutofit fontScale="90000"/>
          </a:bodyPr>
          <a:lstStyle/>
          <a:p>
            <a:pPr algn="l"/>
            <a:r>
              <a:rPr lang="it-IT" dirty="0">
                <a:solidFill>
                  <a:schemeClr val="accent1">
                    <a:lumMod val="75000"/>
                  </a:schemeClr>
                </a:solidFill>
                <a:latin typeface="Georgia" panose="02040502050405020303" pitchFamily="18" charset="0"/>
              </a:rPr>
              <a:t>Ringraziamenti</a:t>
            </a:r>
          </a:p>
        </p:txBody>
      </p:sp>
      <p:sp>
        <p:nvSpPr>
          <p:cNvPr id="5" name="Sottotitolo 2"/>
          <p:cNvSpPr txBox="1">
            <a:spLocks/>
          </p:cNvSpPr>
          <p:nvPr/>
        </p:nvSpPr>
        <p:spPr>
          <a:xfrm>
            <a:off x="1857023" y="3252211"/>
            <a:ext cx="8236338" cy="1814890"/>
          </a:xfrm>
          <a:prstGeom prst="rect">
            <a:avLst/>
          </a:prstGeom>
        </p:spPr>
        <p:txBody>
          <a:bodyPr vert="horz" lIns="91440" tIns="45720" rIns="91440" bIns="45720" rtlCol="0" anchor="t">
            <a:noAutofit/>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pPr marL="0" lvl="0">
              <a:spcBef>
                <a:spcPts val="0"/>
              </a:spcBef>
              <a:spcAft>
                <a:spcPts val="0"/>
              </a:spcAft>
            </a:pPr>
            <a:r>
              <a:rPr lang="it-IT" sz="2000" dirty="0"/>
              <a:t>OOP Professor: Ing. Zingaretti Primo</a:t>
            </a:r>
          </a:p>
          <a:p>
            <a:pPr marL="0" lvl="0">
              <a:spcBef>
                <a:spcPts val="0"/>
              </a:spcBef>
              <a:spcAft>
                <a:spcPts val="0"/>
              </a:spcAft>
            </a:pPr>
            <a:r>
              <a:rPr lang="it-IT" sz="2000" dirty="0"/>
              <a:t>Università Politecnica delle Marche</a:t>
            </a:r>
          </a:p>
        </p:txBody>
      </p:sp>
      <p:sp>
        <p:nvSpPr>
          <p:cNvPr id="6" name="Titolo 1"/>
          <p:cNvSpPr txBox="1">
            <a:spLocks/>
          </p:cNvSpPr>
          <p:nvPr/>
        </p:nvSpPr>
        <p:spPr>
          <a:xfrm>
            <a:off x="1500030" y="5403120"/>
            <a:ext cx="2348918" cy="650788"/>
          </a:xfrm>
          <a:prstGeom prst="rect">
            <a:avLst/>
          </a:prstGeom>
          <a:effectLst/>
        </p:spPr>
        <p:txBody>
          <a:bodyPr vert="horz" lIns="91440" tIns="45720" rIns="91440" bIns="45720" rtlCol="0" anchor="ctr">
            <a:normAutofit fontScale="97500"/>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it-IT" sz="2400" dirty="0">
                <a:solidFill>
                  <a:schemeClr val="accent1">
                    <a:lumMod val="75000"/>
                  </a:schemeClr>
                </a:solidFill>
                <a:latin typeface="Georgia" panose="02040502050405020303" pitchFamily="18" charset="0"/>
              </a:rPr>
              <a:t>Collaborazioni:</a:t>
            </a:r>
            <a:endParaRPr lang="it-IT" sz="3200" dirty="0">
              <a:solidFill>
                <a:schemeClr val="accent1">
                  <a:lumMod val="75000"/>
                </a:schemeClr>
              </a:solidFill>
              <a:latin typeface="Georgia" panose="02040502050405020303" pitchFamily="18" charset="0"/>
            </a:endParaRPr>
          </a:p>
        </p:txBody>
      </p:sp>
      <p:pic>
        <p:nvPicPr>
          <p:cNvPr id="4" name="Immagin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70198" y="6053908"/>
            <a:ext cx="1618627" cy="804092"/>
          </a:xfrm>
          <a:prstGeom prst="rect">
            <a:avLst/>
          </a:prstGeom>
        </p:spPr>
      </p:pic>
      <p:pic>
        <p:nvPicPr>
          <p:cNvPr id="10" name="Immagin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80244" y="6118297"/>
            <a:ext cx="547896" cy="675314"/>
          </a:xfrm>
          <a:prstGeom prst="rect">
            <a:avLst/>
          </a:prstGeom>
        </p:spPr>
      </p:pic>
      <p:pic>
        <p:nvPicPr>
          <p:cNvPr id="11" name="Immagin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19559" y="5993161"/>
            <a:ext cx="925585" cy="925585"/>
          </a:xfrm>
          <a:prstGeom prst="rect">
            <a:avLst/>
          </a:prstGeom>
        </p:spPr>
      </p:pic>
      <p:pic>
        <p:nvPicPr>
          <p:cNvPr id="12" name="Immagine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436563" y="6135598"/>
            <a:ext cx="640709" cy="640709"/>
          </a:xfrm>
          <a:prstGeom prst="rect">
            <a:avLst/>
          </a:prstGeom>
        </p:spPr>
      </p:pic>
      <p:pic>
        <p:nvPicPr>
          <p:cNvPr id="18" name="Immagine 1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82104" y="0"/>
            <a:ext cx="6984795" cy="1732869"/>
          </a:xfrm>
          <a:prstGeom prst="rect">
            <a:avLst/>
          </a:prstGeom>
        </p:spPr>
      </p:pic>
      <p:sp>
        <p:nvSpPr>
          <p:cNvPr id="19" name="Titolo 1"/>
          <p:cNvSpPr txBox="1">
            <a:spLocks/>
          </p:cNvSpPr>
          <p:nvPr/>
        </p:nvSpPr>
        <p:spPr>
          <a:xfrm>
            <a:off x="7543800" y="5660453"/>
            <a:ext cx="2348918" cy="446031"/>
          </a:xfrm>
          <a:prstGeom prst="rect">
            <a:avLst/>
          </a:prstGeom>
          <a:effectLst/>
        </p:spPr>
        <p:txBody>
          <a:bodyPr vert="horz" lIns="91440" tIns="45720" rIns="91440" bIns="45720" rtlCol="0" anchor="ctr">
            <a:normAutofit fontScale="97500"/>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it-IT" sz="2400" dirty="0">
                <a:solidFill>
                  <a:schemeClr val="accent1">
                    <a:lumMod val="75000"/>
                  </a:schemeClr>
                </a:solidFill>
                <a:latin typeface="Georgia" panose="02040502050405020303" pitchFamily="18" charset="0"/>
              </a:rPr>
              <a:t>Contatti:</a:t>
            </a:r>
            <a:endParaRPr lang="it-IT" sz="3200" dirty="0">
              <a:solidFill>
                <a:schemeClr val="accent1">
                  <a:lumMod val="75000"/>
                </a:schemeClr>
              </a:solidFill>
              <a:latin typeface="Georgia" panose="02040502050405020303" pitchFamily="18" charset="0"/>
            </a:endParaRPr>
          </a:p>
        </p:txBody>
      </p:sp>
      <p:sp>
        <p:nvSpPr>
          <p:cNvPr id="20" name="Titolo 1"/>
          <p:cNvSpPr txBox="1">
            <a:spLocks/>
          </p:cNvSpPr>
          <p:nvPr/>
        </p:nvSpPr>
        <p:spPr>
          <a:xfrm>
            <a:off x="8991784" y="6059647"/>
            <a:ext cx="2348918" cy="859099"/>
          </a:xfrm>
          <a:prstGeom prst="rect">
            <a:avLst/>
          </a:prstGeom>
          <a:effectLst/>
        </p:spPr>
        <p:txBody>
          <a:bodyPr vert="horz" lIns="91440" tIns="45720" rIns="91440" bIns="45720" rtlCol="0" anchor="ctr">
            <a:normAutofit fontScale="97500"/>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endParaRPr lang="it-IT" sz="3200" dirty="0">
              <a:solidFill>
                <a:schemeClr val="accent1">
                  <a:lumMod val="75000"/>
                </a:schemeClr>
              </a:solidFill>
              <a:latin typeface="Georgia" panose="02040502050405020303" pitchFamily="18" charset="0"/>
            </a:endParaRPr>
          </a:p>
        </p:txBody>
      </p:sp>
      <p:sp>
        <p:nvSpPr>
          <p:cNvPr id="21" name="Titolo 1"/>
          <p:cNvSpPr txBox="1">
            <a:spLocks/>
          </p:cNvSpPr>
          <p:nvPr/>
        </p:nvSpPr>
        <p:spPr>
          <a:xfrm>
            <a:off x="7543800" y="6184809"/>
            <a:ext cx="4648200" cy="898110"/>
          </a:xfrm>
          <a:prstGeom prst="rect">
            <a:avLst/>
          </a:prstGeom>
          <a:effectLst/>
        </p:spPr>
        <p:txBody>
          <a:bodyPr vert="horz" lIns="91440" tIns="45720" rIns="91440" bIns="45720" rtlCol="0" anchor="t">
            <a:normAutofit fontScale="97500"/>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it-IT" sz="1400" dirty="0">
                <a:latin typeface="Georgia" panose="02040502050405020303" pitchFamily="18" charset="0"/>
              </a:rPr>
              <a:t>Dati Agostino: </a:t>
            </a:r>
            <a:r>
              <a:rPr lang="it-IT" sz="1400" dirty="0">
                <a:latin typeface="Georgia" panose="02040502050405020303" pitchFamily="18" charset="0"/>
                <a:hlinkClick r:id="rId7"/>
              </a:rPr>
              <a:t>s1072559@studenti.univpm.it</a:t>
            </a:r>
            <a:endParaRPr lang="it-IT" sz="1400" dirty="0">
              <a:latin typeface="Georgia" panose="02040502050405020303" pitchFamily="18" charset="0"/>
            </a:endParaRPr>
          </a:p>
          <a:p>
            <a:pPr algn="l"/>
            <a:r>
              <a:rPr lang="it-IT" sz="1400" dirty="0">
                <a:latin typeface="Georgia" panose="02040502050405020303" pitchFamily="18" charset="0"/>
              </a:rPr>
              <a:t>Napoletano Alessandro: </a:t>
            </a:r>
            <a:r>
              <a:rPr lang="it-IT" sz="1400" dirty="0">
                <a:latin typeface="Georgia" panose="02040502050405020303" pitchFamily="18" charset="0"/>
                <a:hlinkClick r:id="rId8"/>
              </a:rPr>
              <a:t>s1074618@studenti.univpm.it</a:t>
            </a:r>
            <a:r>
              <a:rPr lang="it-IT" sz="1400" dirty="0">
                <a:latin typeface="Georgia" panose="02040502050405020303" pitchFamily="18" charset="0"/>
              </a:rPr>
              <a:t> </a:t>
            </a:r>
          </a:p>
        </p:txBody>
      </p:sp>
      <p:pic>
        <p:nvPicPr>
          <p:cNvPr id="15" name="Immagine 14">
            <a:extLst>
              <a:ext uri="{FF2B5EF4-FFF2-40B4-BE49-F238E27FC236}">
                <a16:creationId xmlns:a16="http://schemas.microsoft.com/office/drawing/2014/main" id="{E66003FA-557E-4722-A190-E4E4EA0823F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061818" y="184621"/>
            <a:ext cx="3353146" cy="1311907"/>
          </a:xfrm>
          <a:prstGeom prst="rect">
            <a:avLst/>
          </a:prstGeom>
        </p:spPr>
      </p:pic>
    </p:spTree>
    <p:extLst>
      <p:ext uri="{BB962C8B-B14F-4D97-AF65-F5344CB8AC3E}">
        <p14:creationId xmlns:p14="http://schemas.microsoft.com/office/powerpoint/2010/main" val="24166228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1472746" y="1000487"/>
            <a:ext cx="10018713" cy="1752599"/>
          </a:xfrm>
        </p:spPr>
        <p:txBody>
          <a:bodyPr>
            <a:normAutofit/>
          </a:bodyPr>
          <a:lstStyle/>
          <a:p>
            <a:pPr algn="l"/>
            <a:r>
              <a:rPr lang="it-IT" sz="3600" dirty="0">
                <a:solidFill>
                  <a:schemeClr val="accent1">
                    <a:lumMod val="75000"/>
                  </a:schemeClr>
                </a:solidFill>
                <a:latin typeface="Georgia" panose="02040502050405020303" pitchFamily="18" charset="0"/>
              </a:rPr>
              <a:t>Come Raggiungere gli obiettivi?</a:t>
            </a:r>
          </a:p>
        </p:txBody>
      </p:sp>
      <p:sp>
        <p:nvSpPr>
          <p:cNvPr id="9" name="Sottotitolo 2"/>
          <p:cNvSpPr txBox="1">
            <a:spLocks/>
          </p:cNvSpPr>
          <p:nvPr/>
        </p:nvSpPr>
        <p:spPr>
          <a:xfrm>
            <a:off x="1472746" y="2218818"/>
            <a:ext cx="10007148" cy="4000051"/>
          </a:xfrm>
          <a:prstGeom prst="rect">
            <a:avLst/>
          </a:prstGeom>
        </p:spPr>
        <p:txBody>
          <a:bodyPr vert="horz" lIns="91440" tIns="45720" rIns="91440" bIns="45720" rtlCol="0" anchor="ctr">
            <a:noAutofit/>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pPr marL="0" indent="0">
              <a:buNone/>
            </a:pPr>
            <a:endParaRPr lang="it-IT" sz="1800" dirty="0">
              <a:solidFill>
                <a:schemeClr val="accent1">
                  <a:lumMod val="75000"/>
                </a:schemeClr>
              </a:solidFill>
              <a:latin typeface="Calibri" panose="020F0502020204030204" pitchFamily="34" charset="0"/>
              <a:cs typeface="Calibri" panose="020F0502020204030204" pitchFamily="34" charset="0"/>
            </a:endParaRPr>
          </a:p>
        </p:txBody>
      </p:sp>
      <p:pic>
        <p:nvPicPr>
          <p:cNvPr id="10" name="Immagin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20968" y="34150"/>
            <a:ext cx="5799361" cy="1438773"/>
          </a:xfrm>
          <a:prstGeom prst="rect">
            <a:avLst/>
          </a:prstGeom>
        </p:spPr>
      </p:pic>
      <p:pic>
        <p:nvPicPr>
          <p:cNvPr id="11" name="Segnaposto contenuto 8"/>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915454" y="140912"/>
            <a:ext cx="1336658" cy="1218331"/>
          </a:xfrm>
        </p:spPr>
      </p:pic>
      <p:sp>
        <p:nvSpPr>
          <p:cNvPr id="7" name="CasellaDiTesto 6">
            <a:extLst>
              <a:ext uri="{FF2B5EF4-FFF2-40B4-BE49-F238E27FC236}">
                <a16:creationId xmlns:a16="http://schemas.microsoft.com/office/drawing/2014/main" id="{E3E302DC-F46E-41F5-99E4-3C0420065D21}"/>
              </a:ext>
            </a:extLst>
          </p:cNvPr>
          <p:cNvSpPr txBox="1"/>
          <p:nvPr/>
        </p:nvSpPr>
        <p:spPr>
          <a:xfrm>
            <a:off x="1472745" y="2368088"/>
            <a:ext cx="9107906" cy="707886"/>
          </a:xfrm>
          <a:prstGeom prst="rect">
            <a:avLst/>
          </a:prstGeom>
          <a:noFill/>
        </p:spPr>
        <p:txBody>
          <a:bodyPr wrap="square" rtlCol="0">
            <a:spAutoFit/>
          </a:bodyPr>
          <a:lstStyle/>
          <a:p>
            <a:r>
              <a:rPr lang="it-IT" sz="2000" dirty="0">
                <a:latin typeface="Calibri" panose="020F0502020204030204" pitchFamily="34" charset="0"/>
                <a:cs typeface="Calibri" panose="020F0502020204030204" pitchFamily="34" charset="0"/>
              </a:rPr>
              <a:t>Per realizzare il Software richiesto, abbiamo inizialmente deciso di dividere lo sviluppo dello stesso in piccoli step:</a:t>
            </a:r>
          </a:p>
        </p:txBody>
      </p:sp>
      <p:sp>
        <p:nvSpPr>
          <p:cNvPr id="8" name="CasellaDiTesto 7">
            <a:extLst>
              <a:ext uri="{FF2B5EF4-FFF2-40B4-BE49-F238E27FC236}">
                <a16:creationId xmlns:a16="http://schemas.microsoft.com/office/drawing/2014/main" id="{FC8B6E0C-C8FC-43B1-BD8E-4179F1CFA273}"/>
              </a:ext>
            </a:extLst>
          </p:cNvPr>
          <p:cNvSpPr txBox="1"/>
          <p:nvPr/>
        </p:nvSpPr>
        <p:spPr>
          <a:xfrm>
            <a:off x="1461180" y="3049580"/>
            <a:ext cx="9647544" cy="400110"/>
          </a:xfrm>
          <a:prstGeom prst="rect">
            <a:avLst/>
          </a:prstGeom>
          <a:noFill/>
        </p:spPr>
        <p:txBody>
          <a:bodyPr wrap="square" rtlCol="0">
            <a:spAutoFit/>
          </a:bodyPr>
          <a:lstStyle/>
          <a:p>
            <a:pPr marL="457200" indent="-457200">
              <a:buFont typeface="+mj-lt"/>
              <a:buAutoNum type="arabicPeriod"/>
            </a:pPr>
            <a:r>
              <a:rPr lang="it-IT" sz="2000" dirty="0">
                <a:latin typeface="Calibri" panose="020F0502020204030204" pitchFamily="34" charset="0"/>
                <a:cs typeface="Calibri" panose="020F0502020204030204" pitchFamily="34" charset="0"/>
              </a:rPr>
              <a:t>Realizzazione di una </a:t>
            </a:r>
            <a:r>
              <a:rPr lang="it-IT" sz="2000" b="1" dirty="0">
                <a:latin typeface="Calibri" panose="020F0502020204030204" pitchFamily="34" charset="0"/>
                <a:cs typeface="Calibri" panose="020F0502020204030204" pitchFamily="34" charset="0"/>
              </a:rPr>
              <a:t>GUI</a:t>
            </a:r>
            <a:r>
              <a:rPr lang="it-IT" sz="2000" dirty="0">
                <a:latin typeface="Calibri" panose="020F0502020204030204" pitchFamily="34" charset="0"/>
                <a:cs typeface="Calibri" panose="020F0502020204030204" pitchFamily="34" charset="0"/>
              </a:rPr>
              <a:t> (</a:t>
            </a:r>
            <a:r>
              <a:rPr lang="it-IT" sz="2000" dirty="0" err="1">
                <a:latin typeface="Calibri" panose="020F0502020204030204" pitchFamily="34" charset="0"/>
                <a:cs typeface="Calibri" panose="020F0502020204030204" pitchFamily="34" charset="0"/>
              </a:rPr>
              <a:t>Graphical</a:t>
            </a:r>
            <a:r>
              <a:rPr lang="it-IT" sz="2000" dirty="0">
                <a:latin typeface="Calibri" panose="020F0502020204030204" pitchFamily="34" charset="0"/>
                <a:cs typeface="Calibri" panose="020F0502020204030204" pitchFamily="34" charset="0"/>
              </a:rPr>
              <a:t> User Interface) snella e puramente User-</a:t>
            </a:r>
            <a:r>
              <a:rPr lang="it-IT" sz="2000" dirty="0" err="1">
                <a:latin typeface="Calibri" panose="020F0502020204030204" pitchFamily="34" charset="0"/>
                <a:cs typeface="Calibri" panose="020F0502020204030204" pitchFamily="34" charset="0"/>
              </a:rPr>
              <a:t>Friendly</a:t>
            </a:r>
            <a:r>
              <a:rPr lang="it-IT" sz="2000" dirty="0">
                <a:latin typeface="Calibri" panose="020F0502020204030204" pitchFamily="34" charset="0"/>
                <a:cs typeface="Calibri" panose="020F0502020204030204" pitchFamily="34" charset="0"/>
              </a:rPr>
              <a:t>.</a:t>
            </a:r>
          </a:p>
        </p:txBody>
      </p:sp>
      <p:sp>
        <p:nvSpPr>
          <p:cNvPr id="12" name="CasellaDiTesto 11">
            <a:extLst>
              <a:ext uri="{FF2B5EF4-FFF2-40B4-BE49-F238E27FC236}">
                <a16:creationId xmlns:a16="http://schemas.microsoft.com/office/drawing/2014/main" id="{5FFC4724-E41B-4644-BAF1-BB532C7B6A1A}"/>
              </a:ext>
            </a:extLst>
          </p:cNvPr>
          <p:cNvSpPr txBox="1"/>
          <p:nvPr/>
        </p:nvSpPr>
        <p:spPr>
          <a:xfrm>
            <a:off x="1473575" y="3476388"/>
            <a:ext cx="9107906" cy="400110"/>
          </a:xfrm>
          <a:prstGeom prst="rect">
            <a:avLst/>
          </a:prstGeom>
          <a:noFill/>
        </p:spPr>
        <p:txBody>
          <a:bodyPr wrap="square" rtlCol="0">
            <a:spAutoFit/>
          </a:bodyPr>
          <a:lstStyle/>
          <a:p>
            <a:pPr marL="457200" indent="-457200">
              <a:buFont typeface="+mj-lt"/>
              <a:buAutoNum type="arabicPeriod" startAt="2"/>
            </a:pPr>
            <a:r>
              <a:rPr lang="it-IT" sz="2000" dirty="0">
                <a:latin typeface="Calibri" panose="020F0502020204030204" pitchFamily="34" charset="0"/>
                <a:cs typeface="Calibri" panose="020F0502020204030204" pitchFamily="34" charset="0"/>
              </a:rPr>
              <a:t>Utilizzo di Algoritmi </a:t>
            </a:r>
            <a:r>
              <a:rPr lang="it-IT" sz="2000" dirty="0" err="1">
                <a:latin typeface="Calibri" panose="020F0502020204030204" pitchFamily="34" charset="0"/>
                <a:cs typeface="Calibri" panose="020F0502020204030204" pitchFamily="34" charset="0"/>
              </a:rPr>
              <a:t>OpenCV</a:t>
            </a:r>
            <a:r>
              <a:rPr lang="it-IT" sz="2000" dirty="0">
                <a:latin typeface="Calibri" panose="020F0502020204030204" pitchFamily="34" charset="0"/>
                <a:cs typeface="Calibri" panose="020F0502020204030204" pitchFamily="34" charset="0"/>
              </a:rPr>
              <a:t>: </a:t>
            </a:r>
            <a:r>
              <a:rPr lang="it-IT" sz="2000" b="1" dirty="0" err="1">
                <a:latin typeface="Calibri" panose="020F0502020204030204" pitchFamily="34" charset="0"/>
                <a:cs typeface="Calibri" panose="020F0502020204030204" pitchFamily="34" charset="0"/>
              </a:rPr>
              <a:t>Blur</a:t>
            </a:r>
            <a:r>
              <a:rPr lang="it-IT" sz="2000" dirty="0">
                <a:latin typeface="Calibri" panose="020F0502020204030204" pitchFamily="34" charset="0"/>
                <a:cs typeface="Calibri" panose="020F0502020204030204" pitchFamily="34" charset="0"/>
              </a:rPr>
              <a:t>, </a:t>
            </a:r>
            <a:r>
              <a:rPr lang="it-IT" sz="2000" b="1" dirty="0" err="1">
                <a:latin typeface="Calibri" panose="020F0502020204030204" pitchFamily="34" charset="0"/>
                <a:cs typeface="Calibri" panose="020F0502020204030204" pitchFamily="34" charset="0"/>
              </a:rPr>
              <a:t>Canny</a:t>
            </a:r>
            <a:r>
              <a:rPr lang="it-IT" sz="2000" b="1" dirty="0">
                <a:latin typeface="Calibri" panose="020F0502020204030204" pitchFamily="34" charset="0"/>
                <a:cs typeface="Calibri" panose="020F0502020204030204" pitchFamily="34" charset="0"/>
              </a:rPr>
              <a:t>-Edge</a:t>
            </a:r>
            <a:r>
              <a:rPr lang="it-IT" sz="2000" dirty="0">
                <a:latin typeface="Calibri" panose="020F0502020204030204" pitchFamily="34" charset="0"/>
                <a:cs typeface="Calibri" panose="020F0502020204030204" pitchFamily="34" charset="0"/>
              </a:rPr>
              <a:t>, </a:t>
            </a:r>
            <a:r>
              <a:rPr lang="it-IT" sz="2000" b="1" dirty="0" err="1">
                <a:latin typeface="Calibri" panose="020F0502020204030204" pitchFamily="34" charset="0"/>
                <a:cs typeface="Calibri" panose="020F0502020204030204" pitchFamily="34" charset="0"/>
              </a:rPr>
              <a:t>Thresholding</a:t>
            </a:r>
            <a:r>
              <a:rPr lang="it-IT" sz="2000" dirty="0">
                <a:latin typeface="Calibri" panose="020F0502020204030204" pitchFamily="34" charset="0"/>
                <a:cs typeface="Calibri" panose="020F0502020204030204" pitchFamily="34" charset="0"/>
              </a:rPr>
              <a:t> e </a:t>
            </a:r>
            <a:r>
              <a:rPr lang="it-IT" sz="2000" b="1" dirty="0" err="1">
                <a:latin typeface="Calibri" panose="020F0502020204030204" pitchFamily="34" charset="0"/>
                <a:cs typeface="Calibri" panose="020F0502020204030204" pitchFamily="34" charset="0"/>
              </a:rPr>
              <a:t>Watershed</a:t>
            </a:r>
            <a:r>
              <a:rPr lang="it-IT" sz="2000" dirty="0">
                <a:latin typeface="Calibri" panose="020F0502020204030204" pitchFamily="34" charset="0"/>
                <a:cs typeface="Calibri" panose="020F0502020204030204" pitchFamily="34" charset="0"/>
              </a:rPr>
              <a:t>.</a:t>
            </a:r>
          </a:p>
        </p:txBody>
      </p:sp>
      <p:sp>
        <p:nvSpPr>
          <p:cNvPr id="13" name="CasellaDiTesto 12">
            <a:extLst>
              <a:ext uri="{FF2B5EF4-FFF2-40B4-BE49-F238E27FC236}">
                <a16:creationId xmlns:a16="http://schemas.microsoft.com/office/drawing/2014/main" id="{F882E7F9-50E5-497C-ADA5-2E2E1D43A368}"/>
              </a:ext>
            </a:extLst>
          </p:cNvPr>
          <p:cNvSpPr txBox="1"/>
          <p:nvPr/>
        </p:nvSpPr>
        <p:spPr>
          <a:xfrm>
            <a:off x="1472745" y="3894196"/>
            <a:ext cx="9107906" cy="400110"/>
          </a:xfrm>
          <a:prstGeom prst="rect">
            <a:avLst/>
          </a:prstGeom>
          <a:noFill/>
        </p:spPr>
        <p:txBody>
          <a:bodyPr wrap="square" rtlCol="0">
            <a:spAutoFit/>
          </a:bodyPr>
          <a:lstStyle/>
          <a:p>
            <a:pPr marL="457200" indent="-457200">
              <a:buFont typeface="+mj-lt"/>
              <a:buAutoNum type="arabicPeriod" startAt="3"/>
            </a:pPr>
            <a:r>
              <a:rPr lang="it-IT" sz="2000" dirty="0">
                <a:latin typeface="Calibri" panose="020F0502020204030204" pitchFamily="34" charset="0"/>
                <a:cs typeface="Calibri" panose="020F0502020204030204" pitchFamily="34" charset="0"/>
              </a:rPr>
              <a:t>Realizzazione di </a:t>
            </a:r>
            <a:r>
              <a:rPr lang="it-IT" sz="2000" b="1" dirty="0">
                <a:latin typeface="Calibri" panose="020F0502020204030204" pitchFamily="34" charset="0"/>
                <a:cs typeface="Calibri" panose="020F0502020204030204" pitchFamily="34" charset="0"/>
              </a:rPr>
              <a:t>Classi personalizzate </a:t>
            </a:r>
            <a:r>
              <a:rPr lang="it-IT" sz="2000" dirty="0">
                <a:latin typeface="Calibri" panose="020F0502020204030204" pitchFamily="34" charset="0"/>
                <a:cs typeface="Calibri" panose="020F0502020204030204" pitchFamily="34" charset="0"/>
              </a:rPr>
              <a:t>per ogni Algoritmo.</a:t>
            </a:r>
          </a:p>
        </p:txBody>
      </p:sp>
      <p:sp>
        <p:nvSpPr>
          <p:cNvPr id="14" name="CasellaDiTesto 13">
            <a:extLst>
              <a:ext uri="{FF2B5EF4-FFF2-40B4-BE49-F238E27FC236}">
                <a16:creationId xmlns:a16="http://schemas.microsoft.com/office/drawing/2014/main" id="{1E5845A5-3D73-466C-918D-5364F8E74D48}"/>
              </a:ext>
            </a:extLst>
          </p:cNvPr>
          <p:cNvSpPr txBox="1"/>
          <p:nvPr/>
        </p:nvSpPr>
        <p:spPr>
          <a:xfrm>
            <a:off x="1472745" y="4318431"/>
            <a:ext cx="9107906" cy="400110"/>
          </a:xfrm>
          <a:prstGeom prst="rect">
            <a:avLst/>
          </a:prstGeom>
          <a:noFill/>
        </p:spPr>
        <p:txBody>
          <a:bodyPr wrap="square" rtlCol="0">
            <a:spAutoFit/>
          </a:bodyPr>
          <a:lstStyle/>
          <a:p>
            <a:pPr marL="457200" indent="-457200">
              <a:buFont typeface="+mj-lt"/>
              <a:buAutoNum type="arabicPeriod" startAt="4"/>
            </a:pPr>
            <a:r>
              <a:rPr lang="it-IT" sz="2000" dirty="0">
                <a:latin typeface="Calibri" panose="020F0502020204030204" pitchFamily="34" charset="0"/>
                <a:cs typeface="Calibri" panose="020F0502020204030204" pitchFamily="34" charset="0"/>
              </a:rPr>
              <a:t>Combinazione dei vari codice per l’utilizzo tramite GUI</a:t>
            </a:r>
          </a:p>
        </p:txBody>
      </p:sp>
    </p:spTree>
    <p:extLst>
      <p:ext uri="{BB962C8B-B14F-4D97-AF65-F5344CB8AC3E}">
        <p14:creationId xmlns:p14="http://schemas.microsoft.com/office/powerpoint/2010/main" val="18206432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Segnaposto contenuto 8">
            <a:extLst>
              <a:ext uri="{FF2B5EF4-FFF2-40B4-BE49-F238E27FC236}">
                <a16:creationId xmlns:a16="http://schemas.microsoft.com/office/drawing/2014/main" id="{D3F4461C-E2ED-41BA-A4CE-2A8D742484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5454" y="140912"/>
            <a:ext cx="1336658" cy="1218331"/>
          </a:xfrm>
          <a:prstGeom prst="rect">
            <a:avLst/>
          </a:prstGeom>
        </p:spPr>
      </p:pic>
      <p:pic>
        <p:nvPicPr>
          <p:cNvPr id="5" name="Immagine 4">
            <a:extLst>
              <a:ext uri="{FF2B5EF4-FFF2-40B4-BE49-F238E27FC236}">
                <a16:creationId xmlns:a16="http://schemas.microsoft.com/office/drawing/2014/main" id="{E1BAB39A-163B-4A14-A812-C7A4F97FC0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20968" y="34150"/>
            <a:ext cx="5799361" cy="1438773"/>
          </a:xfrm>
          <a:prstGeom prst="rect">
            <a:avLst/>
          </a:prstGeom>
        </p:spPr>
      </p:pic>
      <p:sp>
        <p:nvSpPr>
          <p:cNvPr id="6" name="Titolo 1">
            <a:extLst>
              <a:ext uri="{FF2B5EF4-FFF2-40B4-BE49-F238E27FC236}">
                <a16:creationId xmlns:a16="http://schemas.microsoft.com/office/drawing/2014/main" id="{2C90F5CB-03C3-4FA7-A0AC-0E954B8295B3}"/>
              </a:ext>
            </a:extLst>
          </p:cNvPr>
          <p:cNvSpPr txBox="1">
            <a:spLocks/>
          </p:cNvSpPr>
          <p:nvPr/>
        </p:nvSpPr>
        <p:spPr>
          <a:xfrm>
            <a:off x="1484311" y="1519057"/>
            <a:ext cx="10018713" cy="650788"/>
          </a:xfrm>
          <a:prstGeom prst="rect">
            <a:avLst/>
          </a:prstGeom>
          <a:effectLst/>
        </p:spPr>
        <p:txBody>
          <a:bodyPr vert="horz" lIns="91440" tIns="45720" rIns="91440" bIns="45720" rtlCol="0" anchor="ctr">
            <a:normAutofit fontScale="97500" lnSpcReduction="10000"/>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it-IT">
                <a:solidFill>
                  <a:schemeClr val="accent1">
                    <a:lumMod val="75000"/>
                  </a:schemeClr>
                </a:solidFill>
                <a:latin typeface="Georgia" panose="02040502050405020303" pitchFamily="18" charset="0"/>
              </a:rPr>
              <a:t>Input/Output Supportati</a:t>
            </a:r>
            <a:endParaRPr lang="it-IT" dirty="0">
              <a:solidFill>
                <a:schemeClr val="accent1">
                  <a:lumMod val="75000"/>
                </a:schemeClr>
              </a:solidFill>
              <a:latin typeface="Georgia" panose="02040502050405020303" pitchFamily="18" charset="0"/>
            </a:endParaRPr>
          </a:p>
        </p:txBody>
      </p:sp>
      <p:sp>
        <p:nvSpPr>
          <p:cNvPr id="7" name="Sottotitolo 2">
            <a:extLst>
              <a:ext uri="{FF2B5EF4-FFF2-40B4-BE49-F238E27FC236}">
                <a16:creationId xmlns:a16="http://schemas.microsoft.com/office/drawing/2014/main" id="{83482434-93FE-4666-8869-DC1D686EB208}"/>
              </a:ext>
            </a:extLst>
          </p:cNvPr>
          <p:cNvSpPr txBox="1">
            <a:spLocks/>
          </p:cNvSpPr>
          <p:nvPr/>
        </p:nvSpPr>
        <p:spPr>
          <a:xfrm>
            <a:off x="1484310" y="2329659"/>
            <a:ext cx="8236338" cy="920252"/>
          </a:xfrm>
          <a:prstGeom prst="rect">
            <a:avLst/>
          </a:prstGeom>
        </p:spPr>
        <p:txBody>
          <a:bodyPr vert="horz" lIns="91440" tIns="45720" rIns="91440" bIns="45720" rtlCol="0" anchor="ctr">
            <a:spAutoFit/>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pPr marL="0" indent="0">
              <a:buNone/>
            </a:pPr>
            <a:r>
              <a:rPr lang="it-IT" sz="2000" dirty="0">
                <a:latin typeface="Calibri" panose="020F0502020204030204" pitchFamily="34" charset="0"/>
                <a:cs typeface="Calibri" panose="020F0502020204030204" pitchFamily="34" charset="0"/>
              </a:rPr>
              <a:t>Ecco una lista dei formati supportati da </a:t>
            </a:r>
            <a:r>
              <a:rPr lang="it-IT" sz="2000" b="1" dirty="0" err="1">
                <a:solidFill>
                  <a:srgbClr val="FF0000"/>
                </a:solidFill>
                <a:latin typeface="Calibri" panose="020F0502020204030204" pitchFamily="34" charset="0"/>
                <a:cs typeface="Calibri" panose="020F0502020204030204" pitchFamily="34" charset="0"/>
              </a:rPr>
              <a:t>S</a:t>
            </a:r>
            <a:r>
              <a:rPr lang="it-IT" sz="2000" b="1" dirty="0" err="1">
                <a:latin typeface="Calibri" panose="020F0502020204030204" pitchFamily="34" charset="0"/>
                <a:cs typeface="Calibri" panose="020F0502020204030204" pitchFamily="34" charset="0"/>
              </a:rPr>
              <a:t>hot</a:t>
            </a:r>
            <a:r>
              <a:rPr lang="it-IT" sz="2000" b="1" dirty="0" err="1">
                <a:solidFill>
                  <a:srgbClr val="FF0000"/>
                </a:solidFill>
                <a:latin typeface="Calibri" panose="020F0502020204030204" pitchFamily="34" charset="0"/>
                <a:cs typeface="Calibri" panose="020F0502020204030204" pitchFamily="34" charset="0"/>
              </a:rPr>
              <a:t>P</a:t>
            </a:r>
            <a:r>
              <a:rPr lang="it-IT" sz="2000" b="1" dirty="0" err="1">
                <a:latin typeface="Calibri" panose="020F0502020204030204" pitchFamily="34" charset="0"/>
                <a:cs typeface="Calibri" panose="020F0502020204030204" pitchFamily="34" charset="0"/>
              </a:rPr>
              <a:t>ic</a:t>
            </a:r>
            <a:r>
              <a:rPr lang="it-IT" sz="2000" b="1" dirty="0">
                <a:latin typeface="Calibri" panose="020F0502020204030204" pitchFamily="34" charset="0"/>
                <a:cs typeface="Calibri" panose="020F0502020204030204" pitchFamily="34" charset="0"/>
              </a:rPr>
              <a:t> </a:t>
            </a:r>
            <a:r>
              <a:rPr lang="it-IT" sz="2000" b="1" dirty="0">
                <a:solidFill>
                  <a:schemeClr val="tx2">
                    <a:lumMod val="75000"/>
                    <a:lumOff val="25000"/>
                  </a:schemeClr>
                </a:solidFill>
                <a:latin typeface="Calibri" panose="020F0502020204030204" pitchFamily="34" charset="0"/>
                <a:cs typeface="Calibri" panose="020F0502020204030204" pitchFamily="34" charset="0"/>
              </a:rPr>
              <a:t>Editor</a:t>
            </a:r>
            <a:r>
              <a:rPr lang="it-IT" sz="2000" dirty="0">
                <a:latin typeface="Calibri" panose="020F0502020204030204" pitchFamily="34" charset="0"/>
                <a:cs typeface="Calibri" panose="020F0502020204030204" pitchFamily="34" charset="0"/>
              </a:rPr>
              <a:t>:</a:t>
            </a:r>
          </a:p>
          <a:p>
            <a:pPr marL="0" indent="0">
              <a:buNone/>
            </a:pPr>
            <a:endParaRPr lang="it-IT" dirty="0">
              <a:solidFill>
                <a:schemeClr val="accent1">
                  <a:lumMod val="75000"/>
                </a:schemeClr>
              </a:solidFill>
              <a:latin typeface="Georgia" panose="02040502050405020303" pitchFamily="18" charset="0"/>
            </a:endParaRPr>
          </a:p>
        </p:txBody>
      </p:sp>
      <p:pic>
        <p:nvPicPr>
          <p:cNvPr id="8" name="Immagine 7">
            <a:extLst>
              <a:ext uri="{FF2B5EF4-FFF2-40B4-BE49-F238E27FC236}">
                <a16:creationId xmlns:a16="http://schemas.microsoft.com/office/drawing/2014/main" id="{66C02C12-9DBC-4793-BF0F-F11F2FC1232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32912" y="3357562"/>
            <a:ext cx="2438400" cy="2438400"/>
          </a:xfrm>
          <a:prstGeom prst="rect">
            <a:avLst/>
          </a:prstGeom>
        </p:spPr>
      </p:pic>
      <p:pic>
        <p:nvPicPr>
          <p:cNvPr id="9" name="Immagine 8">
            <a:extLst>
              <a:ext uri="{FF2B5EF4-FFF2-40B4-BE49-F238E27FC236}">
                <a16:creationId xmlns:a16="http://schemas.microsoft.com/office/drawing/2014/main" id="{8A2D8B94-2B01-434B-8ECB-7341EEC794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76800" y="3357562"/>
            <a:ext cx="2438400" cy="2438400"/>
          </a:xfrm>
          <a:prstGeom prst="rect">
            <a:avLst/>
          </a:prstGeom>
        </p:spPr>
      </p:pic>
      <p:pic>
        <p:nvPicPr>
          <p:cNvPr id="10" name="Immagine 9">
            <a:extLst>
              <a:ext uri="{FF2B5EF4-FFF2-40B4-BE49-F238E27FC236}">
                <a16:creationId xmlns:a16="http://schemas.microsoft.com/office/drawing/2014/main" id="{FED036A4-7002-4ED4-A60E-ED4E314136D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720688" y="3357562"/>
            <a:ext cx="2438400" cy="2438400"/>
          </a:xfrm>
          <a:prstGeom prst="rect">
            <a:avLst/>
          </a:prstGeom>
        </p:spPr>
      </p:pic>
    </p:spTree>
    <p:extLst>
      <p:ext uri="{BB962C8B-B14F-4D97-AF65-F5344CB8AC3E}">
        <p14:creationId xmlns:p14="http://schemas.microsoft.com/office/powerpoint/2010/main" val="13378803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1484308" y="1009789"/>
            <a:ext cx="10018713" cy="1752599"/>
          </a:xfrm>
        </p:spPr>
        <p:txBody>
          <a:bodyPr>
            <a:normAutofit/>
          </a:bodyPr>
          <a:lstStyle/>
          <a:p>
            <a:pPr algn="l"/>
            <a:r>
              <a:rPr lang="it-IT" sz="3600" dirty="0">
                <a:solidFill>
                  <a:schemeClr val="accent1">
                    <a:lumMod val="75000"/>
                  </a:schemeClr>
                </a:solidFill>
                <a:latin typeface="Georgia" panose="02040502050405020303" pitchFamily="18" charset="0"/>
              </a:rPr>
              <a:t>Graphics User Interface: Windows Form</a:t>
            </a:r>
          </a:p>
        </p:txBody>
      </p:sp>
      <p:sp>
        <p:nvSpPr>
          <p:cNvPr id="7" name="Segnaposto contenuto 2"/>
          <p:cNvSpPr txBox="1">
            <a:spLocks/>
          </p:cNvSpPr>
          <p:nvPr/>
        </p:nvSpPr>
        <p:spPr>
          <a:xfrm>
            <a:off x="1484307" y="2448562"/>
            <a:ext cx="10018713" cy="3057390"/>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endParaRPr lang="it-IT" sz="1800" dirty="0">
              <a:latin typeface="Calibri" panose="020F0502020204030204" pitchFamily="34" charset="0"/>
              <a:cs typeface="Calibri" panose="020F0502020204030204" pitchFamily="34" charset="0"/>
            </a:endParaRPr>
          </a:p>
        </p:txBody>
      </p:sp>
      <p:pic>
        <p:nvPicPr>
          <p:cNvPr id="8" name="Immagin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20968" y="34150"/>
            <a:ext cx="5799361" cy="1438773"/>
          </a:xfrm>
          <a:prstGeom prst="rect">
            <a:avLst/>
          </a:prstGeom>
        </p:spPr>
      </p:pic>
      <p:pic>
        <p:nvPicPr>
          <p:cNvPr id="9" name="Segnaposto contenuto 8"/>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915454" y="140912"/>
            <a:ext cx="1336658" cy="1218331"/>
          </a:xfrm>
        </p:spPr>
      </p:pic>
      <p:sp>
        <p:nvSpPr>
          <p:cNvPr id="3" name="Rettangolo 2">
            <a:extLst>
              <a:ext uri="{FF2B5EF4-FFF2-40B4-BE49-F238E27FC236}">
                <a16:creationId xmlns:a16="http://schemas.microsoft.com/office/drawing/2014/main" id="{5A4C0163-EC4E-49C4-B3E8-0209193F898B}"/>
              </a:ext>
            </a:extLst>
          </p:cNvPr>
          <p:cNvSpPr/>
          <p:nvPr/>
        </p:nvSpPr>
        <p:spPr>
          <a:xfrm>
            <a:off x="1484306" y="2359572"/>
            <a:ext cx="1865319" cy="400110"/>
          </a:xfrm>
          <a:prstGeom prst="rect">
            <a:avLst/>
          </a:prstGeom>
        </p:spPr>
        <p:txBody>
          <a:bodyPr wrap="none">
            <a:spAutoFit/>
          </a:bodyPr>
          <a:lstStyle/>
          <a:p>
            <a:r>
              <a:rPr lang="it-IT" sz="2000" dirty="0">
                <a:latin typeface="Calibri" panose="020F0502020204030204" pitchFamily="34" charset="0"/>
                <a:cs typeface="Calibri" panose="020F0502020204030204" pitchFamily="34" charset="0"/>
              </a:rPr>
              <a:t>Perché e Come?</a:t>
            </a:r>
          </a:p>
        </p:txBody>
      </p:sp>
      <p:sp>
        <p:nvSpPr>
          <p:cNvPr id="10" name="Sottotitolo 2">
            <a:extLst>
              <a:ext uri="{FF2B5EF4-FFF2-40B4-BE49-F238E27FC236}">
                <a16:creationId xmlns:a16="http://schemas.microsoft.com/office/drawing/2014/main" id="{CEAA94A1-6134-4F88-A7C5-4C825E9705A7}"/>
              </a:ext>
            </a:extLst>
          </p:cNvPr>
          <p:cNvSpPr txBox="1">
            <a:spLocks/>
          </p:cNvSpPr>
          <p:nvPr/>
        </p:nvSpPr>
        <p:spPr>
          <a:xfrm>
            <a:off x="1484306" y="2800564"/>
            <a:ext cx="8236338" cy="2741776"/>
          </a:xfrm>
          <a:prstGeom prst="rect">
            <a:avLst/>
          </a:prstGeom>
        </p:spPr>
        <p:txBody>
          <a:bodyPr vert="horz" lIns="91440" tIns="45720" rIns="91440" bIns="45720" rtlCol="0" anchor="t">
            <a:spAutoFit/>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pPr marL="0" indent="0">
              <a:spcBef>
                <a:spcPts val="127"/>
              </a:spcBef>
              <a:spcAft>
                <a:spcPts val="127"/>
              </a:spcAft>
              <a:buNone/>
            </a:pPr>
            <a:r>
              <a:rPr lang="it-IT" sz="1800" dirty="0">
                <a:latin typeface="Calibri" panose="020F0502020204030204" pitchFamily="34" charset="0"/>
                <a:cs typeface="Calibri" panose="020F0502020204030204" pitchFamily="34" charset="0"/>
              </a:rPr>
              <a:t>Il nostro software, denominato </a:t>
            </a:r>
            <a:r>
              <a:rPr lang="it-IT" sz="1800" b="1" dirty="0" err="1">
                <a:solidFill>
                  <a:srgbClr val="FF0000"/>
                </a:solidFill>
                <a:latin typeface="Calibri" panose="020F0502020204030204" pitchFamily="34" charset="0"/>
                <a:cs typeface="Calibri" panose="020F0502020204030204" pitchFamily="34" charset="0"/>
              </a:rPr>
              <a:t>S</a:t>
            </a:r>
            <a:r>
              <a:rPr lang="it-IT" sz="1800" b="1" dirty="0" err="1">
                <a:latin typeface="Calibri" panose="020F0502020204030204" pitchFamily="34" charset="0"/>
                <a:cs typeface="Calibri" panose="020F0502020204030204" pitchFamily="34" charset="0"/>
              </a:rPr>
              <a:t>hot</a:t>
            </a:r>
            <a:r>
              <a:rPr lang="it-IT" sz="1800" b="1" dirty="0" err="1">
                <a:solidFill>
                  <a:srgbClr val="FF0000"/>
                </a:solidFill>
                <a:latin typeface="Calibri" panose="020F0502020204030204" pitchFamily="34" charset="0"/>
                <a:cs typeface="Calibri" panose="020F0502020204030204" pitchFamily="34" charset="0"/>
              </a:rPr>
              <a:t>P</a:t>
            </a:r>
            <a:r>
              <a:rPr lang="it-IT" sz="1800" b="1" dirty="0" err="1">
                <a:latin typeface="Calibri" panose="020F0502020204030204" pitchFamily="34" charset="0"/>
                <a:cs typeface="Calibri" panose="020F0502020204030204" pitchFamily="34" charset="0"/>
              </a:rPr>
              <a:t>ic</a:t>
            </a:r>
            <a:r>
              <a:rPr lang="it-IT" sz="1800" b="1" dirty="0">
                <a:latin typeface="Calibri" panose="020F0502020204030204" pitchFamily="34" charset="0"/>
                <a:cs typeface="Calibri" panose="020F0502020204030204" pitchFamily="34" charset="0"/>
              </a:rPr>
              <a:t> </a:t>
            </a:r>
            <a:r>
              <a:rPr lang="it-IT" sz="1800" b="1" dirty="0">
                <a:solidFill>
                  <a:schemeClr val="bg2">
                    <a:lumMod val="25000"/>
                  </a:schemeClr>
                </a:solidFill>
                <a:latin typeface="Calibri" panose="020F0502020204030204" pitchFamily="34" charset="0"/>
                <a:cs typeface="Calibri" panose="020F0502020204030204" pitchFamily="34" charset="0"/>
              </a:rPr>
              <a:t>Editor</a:t>
            </a:r>
            <a:r>
              <a:rPr lang="it-IT" sz="1800" dirty="0">
                <a:latin typeface="Calibri" panose="020F0502020204030204" pitchFamily="34" charset="0"/>
                <a:cs typeface="Calibri" panose="020F0502020204030204" pitchFamily="34" charset="0"/>
              </a:rPr>
              <a:t>, è un software di segmentazione immagini e come tale è indirizzato ad un target più o meno ampio ovviamente sempre racchiuso all’utilizzo del riconoscimento di oggetti, linee, bordi e rilievi. </a:t>
            </a:r>
          </a:p>
          <a:p>
            <a:pPr marL="0" indent="0">
              <a:spcBef>
                <a:spcPts val="127"/>
              </a:spcBef>
              <a:spcAft>
                <a:spcPts val="127"/>
              </a:spcAft>
              <a:buNone/>
            </a:pPr>
            <a:r>
              <a:rPr lang="it-IT" sz="1800" dirty="0">
                <a:latin typeface="Calibri" panose="020F0502020204030204" pitchFamily="34" charset="0"/>
                <a:cs typeface="Calibri" panose="020F0502020204030204" pitchFamily="34" charset="0"/>
              </a:rPr>
              <a:t>Per renderlo più </a:t>
            </a:r>
            <a:r>
              <a:rPr lang="it-IT" sz="1800" b="1" dirty="0">
                <a:latin typeface="Calibri" panose="020F0502020204030204" pitchFamily="34" charset="0"/>
                <a:cs typeface="Calibri" panose="020F0502020204030204" pitchFamily="34" charset="0"/>
              </a:rPr>
              <a:t>User-</a:t>
            </a:r>
            <a:r>
              <a:rPr lang="it-IT" sz="1800" b="1" dirty="0" err="1">
                <a:latin typeface="Calibri" panose="020F0502020204030204" pitchFamily="34" charset="0"/>
                <a:cs typeface="Calibri" panose="020F0502020204030204" pitchFamily="34" charset="0"/>
              </a:rPr>
              <a:t>Friendly</a:t>
            </a:r>
            <a:r>
              <a:rPr lang="it-IT" sz="1800" dirty="0">
                <a:latin typeface="Calibri" panose="020F0502020204030204" pitchFamily="34" charset="0"/>
                <a:cs typeface="Calibri" panose="020F0502020204030204" pitchFamily="34" charset="0"/>
              </a:rPr>
              <a:t>, abbiamo deciso di dotarlo di un’interfaccia grafica semplice e basilare. </a:t>
            </a:r>
          </a:p>
          <a:p>
            <a:pPr marL="0" indent="0">
              <a:spcBef>
                <a:spcPts val="127"/>
              </a:spcBef>
              <a:spcAft>
                <a:spcPts val="127"/>
              </a:spcAft>
              <a:buNone/>
            </a:pPr>
            <a:r>
              <a:rPr lang="it-IT" sz="1800" dirty="0">
                <a:latin typeface="Calibri" panose="020F0502020204030204" pitchFamily="34" charset="0"/>
                <a:cs typeface="Calibri" panose="020F0502020204030204" pitchFamily="34" charset="0"/>
              </a:rPr>
              <a:t>Windows Form, è stato essenziale per la realizzazione della stessa: Questo ci ha permesso di creare le </a:t>
            </a:r>
            <a:r>
              <a:rPr lang="it-IT" sz="1800" b="1" dirty="0" err="1">
                <a:latin typeface="Calibri" panose="020F0502020204030204" pitchFamily="34" charset="0"/>
                <a:cs typeface="Calibri" panose="020F0502020204030204" pitchFamily="34" charset="0"/>
              </a:rPr>
              <a:t>form</a:t>
            </a:r>
            <a:r>
              <a:rPr lang="it-IT" sz="1800" dirty="0">
                <a:latin typeface="Calibri" panose="020F0502020204030204" pitchFamily="34" charset="0"/>
                <a:cs typeface="Calibri" panose="020F0502020204030204" pitchFamily="34" charset="0"/>
              </a:rPr>
              <a:t> del nostro programma e di legarlo al software appositamente preparato mediante l’utilizzo di pulsanti, </a:t>
            </a:r>
            <a:r>
              <a:rPr lang="it-IT" sz="1800" dirty="0" err="1">
                <a:latin typeface="Calibri" panose="020F0502020204030204" pitchFamily="34" charset="0"/>
                <a:cs typeface="Calibri" panose="020F0502020204030204" pitchFamily="34" charset="0"/>
              </a:rPr>
              <a:t>label</a:t>
            </a:r>
            <a:r>
              <a:rPr lang="it-IT" sz="1800" dirty="0">
                <a:latin typeface="Calibri" panose="020F0502020204030204" pitchFamily="34" charset="0"/>
                <a:cs typeface="Calibri" panose="020F0502020204030204" pitchFamily="34" charset="0"/>
              </a:rPr>
              <a:t>, link </a:t>
            </a:r>
            <a:r>
              <a:rPr lang="it-IT" sz="1800" dirty="0" err="1">
                <a:latin typeface="Calibri" panose="020F0502020204030204" pitchFamily="34" charset="0"/>
                <a:cs typeface="Calibri" panose="020F0502020204030204" pitchFamily="34" charset="0"/>
              </a:rPr>
              <a:t>label</a:t>
            </a:r>
            <a:r>
              <a:rPr lang="it-IT" sz="1800" dirty="0">
                <a:latin typeface="Calibri" panose="020F0502020204030204" pitchFamily="34" charset="0"/>
                <a:cs typeface="Calibri" panose="020F0502020204030204" pitchFamily="34" charset="0"/>
              </a:rPr>
              <a:t> e molto altro.</a:t>
            </a:r>
          </a:p>
          <a:p>
            <a:pPr marL="0" indent="0">
              <a:buNone/>
            </a:pPr>
            <a:endParaRPr lang="it-IT" sz="2000" dirty="0">
              <a:solidFill>
                <a:schemeClr val="accent1">
                  <a:lumMod val="75000"/>
                </a:schemeClr>
              </a:solidFill>
              <a:latin typeface="Georgia" panose="02040502050405020303" pitchFamily="18" charset="0"/>
            </a:endParaRPr>
          </a:p>
        </p:txBody>
      </p:sp>
    </p:spTree>
    <p:extLst>
      <p:ext uri="{BB962C8B-B14F-4D97-AF65-F5344CB8AC3E}">
        <p14:creationId xmlns:p14="http://schemas.microsoft.com/office/powerpoint/2010/main" val="37002648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olo 1"/>
          <p:cNvSpPr>
            <a:spLocks noGrp="1"/>
          </p:cNvSpPr>
          <p:nvPr>
            <p:ph type="title"/>
          </p:nvPr>
        </p:nvSpPr>
        <p:spPr>
          <a:xfrm>
            <a:off x="1484308" y="997433"/>
            <a:ext cx="10018713" cy="1752599"/>
          </a:xfrm>
        </p:spPr>
        <p:txBody>
          <a:bodyPr>
            <a:normAutofit/>
          </a:bodyPr>
          <a:lstStyle/>
          <a:p>
            <a:pPr algn="l"/>
            <a:r>
              <a:rPr lang="it-IT" sz="3600" dirty="0">
                <a:solidFill>
                  <a:schemeClr val="accent1">
                    <a:lumMod val="75000"/>
                  </a:schemeClr>
                </a:solidFill>
                <a:latin typeface="Georgia" panose="02040502050405020303" pitchFamily="18" charset="0"/>
              </a:rPr>
              <a:t>Graphics User Interface: Windows Form</a:t>
            </a:r>
          </a:p>
        </p:txBody>
      </p:sp>
      <p:pic>
        <p:nvPicPr>
          <p:cNvPr id="10" name="Immagin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20968" y="34150"/>
            <a:ext cx="5799361" cy="1438773"/>
          </a:xfrm>
          <a:prstGeom prst="rect">
            <a:avLst/>
          </a:prstGeom>
        </p:spPr>
      </p:pic>
      <p:pic>
        <p:nvPicPr>
          <p:cNvPr id="11" name="Segnaposto contenuto 8"/>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915454" y="140912"/>
            <a:ext cx="1336658" cy="1218331"/>
          </a:xfrm>
        </p:spPr>
      </p:pic>
      <p:sp>
        <p:nvSpPr>
          <p:cNvPr id="7" name="CasellaDiTesto 6">
            <a:extLst>
              <a:ext uri="{FF2B5EF4-FFF2-40B4-BE49-F238E27FC236}">
                <a16:creationId xmlns:a16="http://schemas.microsoft.com/office/drawing/2014/main" id="{4D0264A8-123C-4954-8640-C6FFCE5DED45}"/>
              </a:ext>
            </a:extLst>
          </p:cNvPr>
          <p:cNvSpPr txBox="1"/>
          <p:nvPr/>
        </p:nvSpPr>
        <p:spPr>
          <a:xfrm>
            <a:off x="1484308" y="2380193"/>
            <a:ext cx="9107906" cy="400110"/>
          </a:xfrm>
          <a:prstGeom prst="rect">
            <a:avLst/>
          </a:prstGeom>
          <a:noFill/>
        </p:spPr>
        <p:txBody>
          <a:bodyPr wrap="square" rtlCol="0">
            <a:spAutoFit/>
          </a:bodyPr>
          <a:lstStyle/>
          <a:p>
            <a:r>
              <a:rPr lang="it-IT" sz="2000" dirty="0">
                <a:latin typeface="Calibri" panose="020F0502020204030204" pitchFamily="34" charset="0"/>
                <a:cs typeface="Calibri" panose="020F0502020204030204" pitchFamily="34" charset="0"/>
              </a:rPr>
              <a:t>La Graphics User Interface di </a:t>
            </a:r>
            <a:r>
              <a:rPr lang="it-IT" sz="2000" b="1" dirty="0" err="1">
                <a:solidFill>
                  <a:srgbClr val="FF0000"/>
                </a:solidFill>
                <a:latin typeface="Calibri" panose="020F0502020204030204" pitchFamily="34" charset="0"/>
                <a:cs typeface="Calibri" panose="020F0502020204030204" pitchFamily="34" charset="0"/>
              </a:rPr>
              <a:t>S</a:t>
            </a:r>
            <a:r>
              <a:rPr lang="it-IT" sz="2000" b="1" dirty="0" err="1">
                <a:latin typeface="Calibri" panose="020F0502020204030204" pitchFamily="34" charset="0"/>
                <a:cs typeface="Calibri" panose="020F0502020204030204" pitchFamily="34" charset="0"/>
              </a:rPr>
              <a:t>hot</a:t>
            </a:r>
            <a:r>
              <a:rPr lang="it-IT" sz="2000" b="1" dirty="0" err="1">
                <a:solidFill>
                  <a:srgbClr val="FF0000"/>
                </a:solidFill>
                <a:latin typeface="Calibri" panose="020F0502020204030204" pitchFamily="34" charset="0"/>
                <a:cs typeface="Calibri" panose="020F0502020204030204" pitchFamily="34" charset="0"/>
              </a:rPr>
              <a:t>P</a:t>
            </a:r>
            <a:r>
              <a:rPr lang="it-IT" sz="2000" b="1" dirty="0" err="1">
                <a:latin typeface="Calibri" panose="020F0502020204030204" pitchFamily="34" charset="0"/>
                <a:cs typeface="Calibri" panose="020F0502020204030204" pitchFamily="34" charset="0"/>
              </a:rPr>
              <a:t>ic</a:t>
            </a:r>
            <a:r>
              <a:rPr lang="it-IT" sz="2000" b="1" dirty="0">
                <a:latin typeface="Calibri" panose="020F0502020204030204" pitchFamily="34" charset="0"/>
                <a:cs typeface="Calibri" panose="020F0502020204030204" pitchFamily="34" charset="0"/>
              </a:rPr>
              <a:t> </a:t>
            </a:r>
            <a:r>
              <a:rPr lang="it-IT" sz="2000" b="1" dirty="0">
                <a:solidFill>
                  <a:schemeClr val="tx2">
                    <a:lumMod val="75000"/>
                    <a:lumOff val="25000"/>
                  </a:schemeClr>
                </a:solidFill>
                <a:latin typeface="Calibri" panose="020F0502020204030204" pitchFamily="34" charset="0"/>
                <a:cs typeface="Calibri" panose="020F0502020204030204" pitchFamily="34" charset="0"/>
              </a:rPr>
              <a:t>Editor</a:t>
            </a:r>
            <a:r>
              <a:rPr lang="it-IT" sz="2000" b="1" dirty="0">
                <a:latin typeface="Calibri" panose="020F0502020204030204" pitchFamily="34" charset="0"/>
                <a:cs typeface="Calibri" panose="020F0502020204030204" pitchFamily="34" charset="0"/>
              </a:rPr>
              <a:t> </a:t>
            </a:r>
            <a:r>
              <a:rPr lang="it-IT" sz="2000" dirty="0">
                <a:latin typeface="Calibri" panose="020F0502020204030204" pitchFamily="34" charset="0"/>
                <a:cs typeface="Calibri" panose="020F0502020204030204" pitchFamily="34" charset="0"/>
              </a:rPr>
              <a:t>si basa prevalentemente su 3 Form:</a:t>
            </a:r>
          </a:p>
        </p:txBody>
      </p:sp>
      <p:sp>
        <p:nvSpPr>
          <p:cNvPr id="9" name="CasellaDiTesto 8">
            <a:extLst>
              <a:ext uri="{FF2B5EF4-FFF2-40B4-BE49-F238E27FC236}">
                <a16:creationId xmlns:a16="http://schemas.microsoft.com/office/drawing/2014/main" id="{571AC4D9-E66C-44A4-822A-126B1367D4F5}"/>
              </a:ext>
            </a:extLst>
          </p:cNvPr>
          <p:cNvSpPr txBox="1"/>
          <p:nvPr/>
        </p:nvSpPr>
        <p:spPr>
          <a:xfrm>
            <a:off x="1915454" y="2856716"/>
            <a:ext cx="9107906" cy="400110"/>
          </a:xfrm>
          <a:prstGeom prst="rect">
            <a:avLst/>
          </a:prstGeom>
          <a:noFill/>
        </p:spPr>
        <p:txBody>
          <a:bodyPr wrap="square" rtlCol="0">
            <a:spAutoFit/>
          </a:bodyPr>
          <a:lstStyle/>
          <a:p>
            <a:pPr marL="342900" indent="-342900">
              <a:buFont typeface="Arial" panose="020B0604020202020204" pitchFamily="34" charset="0"/>
              <a:buChar char="•"/>
            </a:pPr>
            <a:r>
              <a:rPr lang="it-IT" sz="2000" dirty="0">
                <a:latin typeface="Calibri" panose="020F0502020204030204" pitchFamily="34" charset="0"/>
                <a:cs typeface="Calibri" panose="020F0502020204030204" pitchFamily="34" charset="0"/>
              </a:rPr>
              <a:t>Finestra d’apertura del programma (contenente i collegamenti alle altre due </a:t>
            </a:r>
            <a:r>
              <a:rPr lang="it-IT" sz="2000" dirty="0" err="1">
                <a:latin typeface="Calibri" panose="020F0502020204030204" pitchFamily="34" charset="0"/>
                <a:cs typeface="Calibri" panose="020F0502020204030204" pitchFamily="34" charset="0"/>
              </a:rPr>
              <a:t>form</a:t>
            </a:r>
            <a:r>
              <a:rPr lang="it-IT" sz="2000" dirty="0">
                <a:latin typeface="Calibri" panose="020F0502020204030204" pitchFamily="34" charset="0"/>
                <a:cs typeface="Calibri" panose="020F0502020204030204" pitchFamily="34" charset="0"/>
              </a:rPr>
              <a:t>)</a:t>
            </a:r>
          </a:p>
        </p:txBody>
      </p:sp>
      <p:sp>
        <p:nvSpPr>
          <p:cNvPr id="12" name="CasellaDiTesto 11">
            <a:extLst>
              <a:ext uri="{FF2B5EF4-FFF2-40B4-BE49-F238E27FC236}">
                <a16:creationId xmlns:a16="http://schemas.microsoft.com/office/drawing/2014/main" id="{4FD32E1F-7B38-4784-99D2-272D4BFF3AC7}"/>
              </a:ext>
            </a:extLst>
          </p:cNvPr>
          <p:cNvSpPr txBox="1"/>
          <p:nvPr/>
        </p:nvSpPr>
        <p:spPr>
          <a:xfrm>
            <a:off x="1915454" y="3256826"/>
            <a:ext cx="9107906" cy="707886"/>
          </a:xfrm>
          <a:prstGeom prst="rect">
            <a:avLst/>
          </a:prstGeom>
          <a:noFill/>
        </p:spPr>
        <p:txBody>
          <a:bodyPr wrap="square" rtlCol="0">
            <a:spAutoFit/>
          </a:bodyPr>
          <a:lstStyle/>
          <a:p>
            <a:pPr marL="342900" indent="-342900">
              <a:buFont typeface="Arial" panose="020B0604020202020204" pitchFamily="34" charset="0"/>
              <a:buChar char="•"/>
            </a:pPr>
            <a:r>
              <a:rPr lang="it-IT" sz="2000" dirty="0">
                <a:latin typeface="Calibri" panose="020F0502020204030204" pitchFamily="34" charset="0"/>
                <a:cs typeface="Calibri" panose="020F0502020204030204" pitchFamily="34" charset="0"/>
              </a:rPr>
              <a:t>Finestra link utili (qui sono contenute informazioni su collaborazioni, licenze e link allo </a:t>
            </a:r>
            <a:r>
              <a:rPr lang="it-IT" sz="2000" dirty="0" err="1">
                <a:latin typeface="Calibri" panose="020F0502020204030204" pitchFamily="34" charset="0"/>
                <a:cs typeface="Calibri" panose="020F0502020204030204" pitchFamily="34" charset="0"/>
              </a:rPr>
              <a:t>UserManual</a:t>
            </a:r>
            <a:r>
              <a:rPr lang="it-IT" sz="2000" dirty="0">
                <a:latin typeface="Calibri" panose="020F0502020204030204" pitchFamily="34" charset="0"/>
                <a:cs typeface="Calibri" panose="020F0502020204030204" pitchFamily="34" charset="0"/>
              </a:rPr>
              <a:t>)</a:t>
            </a:r>
          </a:p>
        </p:txBody>
      </p:sp>
      <p:sp>
        <p:nvSpPr>
          <p:cNvPr id="13" name="CasellaDiTesto 12">
            <a:extLst>
              <a:ext uri="{FF2B5EF4-FFF2-40B4-BE49-F238E27FC236}">
                <a16:creationId xmlns:a16="http://schemas.microsoft.com/office/drawing/2014/main" id="{474FCEF2-F40B-4B1B-8454-422457E7890A}"/>
              </a:ext>
            </a:extLst>
          </p:cNvPr>
          <p:cNvSpPr txBox="1"/>
          <p:nvPr/>
        </p:nvSpPr>
        <p:spPr>
          <a:xfrm>
            <a:off x="1915454" y="3964712"/>
            <a:ext cx="9107906" cy="1015663"/>
          </a:xfrm>
          <a:prstGeom prst="rect">
            <a:avLst/>
          </a:prstGeom>
          <a:noFill/>
        </p:spPr>
        <p:txBody>
          <a:bodyPr wrap="square" rtlCol="0">
            <a:spAutoFit/>
          </a:bodyPr>
          <a:lstStyle/>
          <a:p>
            <a:pPr marL="342900" indent="-342900">
              <a:buFont typeface="Arial" panose="020B0604020202020204" pitchFamily="34" charset="0"/>
              <a:buChar char="•"/>
            </a:pPr>
            <a:r>
              <a:rPr lang="it-IT" sz="2000" dirty="0">
                <a:latin typeface="Calibri" panose="020F0502020204030204" pitchFamily="34" charset="0"/>
                <a:cs typeface="Calibri" panose="020F0502020204030204" pitchFamily="34" charset="0"/>
              </a:rPr>
              <a:t>Finestra d’elaborazione (</a:t>
            </a:r>
            <a:r>
              <a:rPr lang="it-IT" sz="2000" dirty="0" err="1">
                <a:latin typeface="Calibri" panose="020F0502020204030204" pitchFamily="34" charset="0"/>
                <a:cs typeface="Calibri" panose="020F0502020204030204" pitchFamily="34" charset="0"/>
              </a:rPr>
              <a:t>form</a:t>
            </a:r>
            <a:r>
              <a:rPr lang="it-IT" sz="2000" dirty="0">
                <a:latin typeface="Calibri" panose="020F0502020204030204" pitchFamily="34" charset="0"/>
                <a:cs typeface="Calibri" panose="020F0502020204030204" pitchFamily="34" charset="0"/>
              </a:rPr>
              <a:t> </a:t>
            </a:r>
            <a:r>
              <a:rPr lang="it-IT" sz="2000" dirty="0" err="1">
                <a:latin typeface="Calibri" panose="020F0502020204030204" pitchFamily="34" charset="0"/>
                <a:cs typeface="Calibri" panose="020F0502020204030204" pitchFamily="34" charset="0"/>
              </a:rPr>
              <a:t>contentente</a:t>
            </a:r>
            <a:r>
              <a:rPr lang="it-IT" sz="2000" dirty="0">
                <a:latin typeface="Calibri" panose="020F0502020204030204" pitchFamily="34" charset="0"/>
                <a:cs typeface="Calibri" panose="020F0502020204030204" pitchFamily="34" charset="0"/>
              </a:rPr>
              <a:t> i 4 algoritmi regolabili dall’utente, con tasto di apertura immagine, salvataggio immagine e collegamento diretto allo </a:t>
            </a:r>
            <a:r>
              <a:rPr lang="it-IT" sz="2000" dirty="0" err="1">
                <a:latin typeface="Calibri" panose="020F0502020204030204" pitchFamily="34" charset="0"/>
                <a:cs typeface="Calibri" panose="020F0502020204030204" pitchFamily="34" charset="0"/>
              </a:rPr>
              <a:t>UserManual</a:t>
            </a:r>
            <a:r>
              <a:rPr lang="it-IT" sz="2000" dirty="0">
                <a:latin typeface="Calibri" panose="020F0502020204030204" pitchFamily="34" charset="0"/>
                <a:cs typeface="Calibri" panose="020F0502020204030204" pitchFamily="34" charset="0"/>
              </a:rPr>
              <a:t>)</a:t>
            </a:r>
          </a:p>
        </p:txBody>
      </p:sp>
    </p:spTree>
    <p:extLst>
      <p:ext uri="{BB962C8B-B14F-4D97-AF65-F5344CB8AC3E}">
        <p14:creationId xmlns:p14="http://schemas.microsoft.com/office/powerpoint/2010/main" val="32870735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olo 1"/>
          <p:cNvSpPr txBox="1">
            <a:spLocks/>
          </p:cNvSpPr>
          <p:nvPr/>
        </p:nvSpPr>
        <p:spPr>
          <a:xfrm>
            <a:off x="1484308" y="1032007"/>
            <a:ext cx="10018713" cy="1752599"/>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it-IT" sz="3600" dirty="0">
                <a:solidFill>
                  <a:schemeClr val="accent1">
                    <a:lumMod val="75000"/>
                  </a:schemeClr>
                </a:solidFill>
                <a:latin typeface="Georgia" panose="02040502050405020303" pitchFamily="18" charset="0"/>
              </a:rPr>
              <a:t>Graphics User Interface: Windows Form</a:t>
            </a:r>
          </a:p>
        </p:txBody>
      </p:sp>
      <p:pic>
        <p:nvPicPr>
          <p:cNvPr id="12" name="Immagin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20968" y="34150"/>
            <a:ext cx="5799361" cy="1438773"/>
          </a:xfrm>
          <a:prstGeom prst="rect">
            <a:avLst/>
          </a:prstGeom>
        </p:spPr>
      </p:pic>
      <p:pic>
        <p:nvPicPr>
          <p:cNvPr id="13" name="Segnaposto contenuto 8"/>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915454" y="140912"/>
            <a:ext cx="1336658" cy="1218331"/>
          </a:xfrm>
        </p:spPr>
      </p:pic>
      <p:sp>
        <p:nvSpPr>
          <p:cNvPr id="14" name="Sottotitolo 2">
            <a:extLst>
              <a:ext uri="{FF2B5EF4-FFF2-40B4-BE49-F238E27FC236}">
                <a16:creationId xmlns:a16="http://schemas.microsoft.com/office/drawing/2014/main" id="{C3062EC2-1355-4DA9-950D-9A11A9856DC6}"/>
              </a:ext>
            </a:extLst>
          </p:cNvPr>
          <p:cNvSpPr txBox="1">
            <a:spLocks/>
          </p:cNvSpPr>
          <p:nvPr/>
        </p:nvSpPr>
        <p:spPr>
          <a:xfrm>
            <a:off x="1484308" y="2411321"/>
            <a:ext cx="9747984" cy="846386"/>
          </a:xfrm>
          <a:prstGeom prst="rect">
            <a:avLst/>
          </a:prstGeom>
        </p:spPr>
        <p:txBody>
          <a:bodyPr vert="horz" wrap="square" lIns="91440" tIns="45720" rIns="91440" bIns="45720" rtlCol="0" anchor="ctr">
            <a:spAutoFit/>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pPr marL="0" indent="0">
              <a:buNone/>
            </a:pPr>
            <a:r>
              <a:rPr lang="it-IT" sz="2000" dirty="0">
                <a:latin typeface="Calibri" panose="020F0502020204030204" pitchFamily="34" charset="0"/>
                <a:cs typeface="Calibri" panose="020F0502020204030204" pitchFamily="34" charset="0"/>
              </a:rPr>
              <a:t>Questo è come si presenta l’interfaccia grafica di </a:t>
            </a:r>
            <a:r>
              <a:rPr lang="it-IT" sz="2000" b="1" dirty="0" err="1">
                <a:solidFill>
                  <a:srgbClr val="FF0000"/>
                </a:solidFill>
                <a:latin typeface="Calibri" panose="020F0502020204030204" pitchFamily="34" charset="0"/>
                <a:cs typeface="Calibri" panose="020F0502020204030204" pitchFamily="34" charset="0"/>
              </a:rPr>
              <a:t>S</a:t>
            </a:r>
            <a:r>
              <a:rPr lang="it-IT" sz="2000" b="1" dirty="0" err="1">
                <a:latin typeface="Calibri" panose="020F0502020204030204" pitchFamily="34" charset="0"/>
                <a:cs typeface="Calibri" panose="020F0502020204030204" pitchFamily="34" charset="0"/>
              </a:rPr>
              <a:t>hot</a:t>
            </a:r>
            <a:r>
              <a:rPr lang="it-IT" sz="2000" b="1" dirty="0" err="1">
                <a:solidFill>
                  <a:srgbClr val="FF0000"/>
                </a:solidFill>
                <a:latin typeface="Calibri" panose="020F0502020204030204" pitchFamily="34" charset="0"/>
                <a:cs typeface="Calibri" panose="020F0502020204030204" pitchFamily="34" charset="0"/>
              </a:rPr>
              <a:t>P</a:t>
            </a:r>
            <a:r>
              <a:rPr lang="it-IT" sz="2000" b="1" dirty="0" err="1">
                <a:latin typeface="Calibri" panose="020F0502020204030204" pitchFamily="34" charset="0"/>
                <a:cs typeface="Calibri" panose="020F0502020204030204" pitchFamily="34" charset="0"/>
              </a:rPr>
              <a:t>ic</a:t>
            </a:r>
            <a:r>
              <a:rPr lang="it-IT" sz="2000" b="1" dirty="0">
                <a:latin typeface="Calibri" panose="020F0502020204030204" pitchFamily="34" charset="0"/>
                <a:cs typeface="Calibri" panose="020F0502020204030204" pitchFamily="34" charset="0"/>
              </a:rPr>
              <a:t> </a:t>
            </a:r>
            <a:r>
              <a:rPr lang="it-IT" sz="2000" b="1" dirty="0">
                <a:solidFill>
                  <a:schemeClr val="tx2">
                    <a:lumMod val="75000"/>
                    <a:lumOff val="25000"/>
                  </a:schemeClr>
                </a:solidFill>
                <a:latin typeface="Calibri" panose="020F0502020204030204" pitchFamily="34" charset="0"/>
                <a:cs typeface="Calibri" panose="020F0502020204030204" pitchFamily="34" charset="0"/>
              </a:rPr>
              <a:t>Editor </a:t>
            </a:r>
            <a:r>
              <a:rPr lang="it-IT" sz="2000" dirty="0">
                <a:latin typeface="Calibri" panose="020F0502020204030204" pitchFamily="34" charset="0"/>
                <a:cs typeface="Calibri" panose="020F0502020204030204" pitchFamily="34" charset="0"/>
              </a:rPr>
              <a:t>durante il suo utilizzo:</a:t>
            </a:r>
          </a:p>
          <a:p>
            <a:pPr marL="0" indent="0">
              <a:buNone/>
            </a:pPr>
            <a:r>
              <a:rPr lang="it-IT" sz="2000" dirty="0">
                <a:latin typeface="Calibri" panose="020F0502020204030204" pitchFamily="34" charset="0"/>
                <a:cs typeface="Calibri" panose="020F0502020204030204" pitchFamily="34" charset="0"/>
              </a:rPr>
              <a:t>									</a:t>
            </a:r>
            <a:endParaRPr lang="it-IT" sz="2000" dirty="0">
              <a:latin typeface="Georgia" panose="02040502050405020303" pitchFamily="18" charset="0"/>
            </a:endParaRPr>
          </a:p>
        </p:txBody>
      </p:sp>
      <p:sp>
        <p:nvSpPr>
          <p:cNvPr id="17" name="Freccia a destra 16">
            <a:extLst>
              <a:ext uri="{FF2B5EF4-FFF2-40B4-BE49-F238E27FC236}">
                <a16:creationId xmlns:a16="http://schemas.microsoft.com/office/drawing/2014/main" id="{B95529D5-5F63-45A7-8B8B-8D6574466C68}"/>
              </a:ext>
            </a:extLst>
          </p:cNvPr>
          <p:cNvSpPr/>
          <p:nvPr/>
        </p:nvSpPr>
        <p:spPr>
          <a:xfrm rot="8562500">
            <a:off x="3926746" y="4154907"/>
            <a:ext cx="630115" cy="1453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pic>
        <p:nvPicPr>
          <p:cNvPr id="21" name="Immagine 20">
            <a:extLst>
              <a:ext uri="{FF2B5EF4-FFF2-40B4-BE49-F238E27FC236}">
                <a16:creationId xmlns:a16="http://schemas.microsoft.com/office/drawing/2014/main" id="{D308D74E-CBA0-4940-852D-B80A78F616FA}"/>
              </a:ext>
            </a:extLst>
          </p:cNvPr>
          <p:cNvPicPr>
            <a:picLocks noChangeAspect="1"/>
          </p:cNvPicPr>
          <p:nvPr/>
        </p:nvPicPr>
        <p:blipFill>
          <a:blip r:embed="rId4"/>
          <a:stretch>
            <a:fillRect/>
          </a:stretch>
        </p:blipFill>
        <p:spPr>
          <a:xfrm>
            <a:off x="8118273" y="3507384"/>
            <a:ext cx="3565026" cy="2215273"/>
          </a:xfrm>
          <a:prstGeom prst="rect">
            <a:avLst/>
          </a:prstGeom>
        </p:spPr>
      </p:pic>
      <p:pic>
        <p:nvPicPr>
          <p:cNvPr id="22" name="Immagine 21">
            <a:extLst>
              <a:ext uri="{FF2B5EF4-FFF2-40B4-BE49-F238E27FC236}">
                <a16:creationId xmlns:a16="http://schemas.microsoft.com/office/drawing/2014/main" id="{F06E6F9C-3EE1-4663-B571-A0961D5C60F7}"/>
              </a:ext>
            </a:extLst>
          </p:cNvPr>
          <p:cNvPicPr>
            <a:picLocks noChangeAspect="1"/>
          </p:cNvPicPr>
          <p:nvPr/>
        </p:nvPicPr>
        <p:blipFill>
          <a:blip r:embed="rId5"/>
          <a:stretch>
            <a:fillRect/>
          </a:stretch>
        </p:blipFill>
        <p:spPr>
          <a:xfrm>
            <a:off x="4561368" y="2888357"/>
            <a:ext cx="2953785" cy="1788211"/>
          </a:xfrm>
          <a:prstGeom prst="rect">
            <a:avLst/>
          </a:prstGeom>
        </p:spPr>
      </p:pic>
      <p:pic>
        <p:nvPicPr>
          <p:cNvPr id="23" name="Immagine 22">
            <a:extLst>
              <a:ext uri="{FF2B5EF4-FFF2-40B4-BE49-F238E27FC236}">
                <a16:creationId xmlns:a16="http://schemas.microsoft.com/office/drawing/2014/main" id="{9F7E28FC-6434-4119-B92C-1842ED04812E}"/>
              </a:ext>
            </a:extLst>
          </p:cNvPr>
          <p:cNvPicPr>
            <a:picLocks noChangeAspect="1"/>
          </p:cNvPicPr>
          <p:nvPr/>
        </p:nvPicPr>
        <p:blipFill>
          <a:blip r:embed="rId6"/>
          <a:stretch>
            <a:fillRect/>
          </a:stretch>
        </p:blipFill>
        <p:spPr>
          <a:xfrm>
            <a:off x="1312132" y="4236661"/>
            <a:ext cx="2646116" cy="1485996"/>
          </a:xfrm>
          <a:prstGeom prst="rect">
            <a:avLst/>
          </a:prstGeom>
        </p:spPr>
      </p:pic>
      <p:sp>
        <p:nvSpPr>
          <p:cNvPr id="24" name="Freccia a destra 23">
            <a:extLst>
              <a:ext uri="{FF2B5EF4-FFF2-40B4-BE49-F238E27FC236}">
                <a16:creationId xmlns:a16="http://schemas.microsoft.com/office/drawing/2014/main" id="{C20811CE-1D48-47FC-BB16-1E4923AD3D72}"/>
              </a:ext>
            </a:extLst>
          </p:cNvPr>
          <p:cNvSpPr/>
          <p:nvPr/>
        </p:nvSpPr>
        <p:spPr>
          <a:xfrm rot="2436695">
            <a:off x="7507462" y="4153196"/>
            <a:ext cx="630115" cy="1453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Tree>
    <p:extLst>
      <p:ext uri="{BB962C8B-B14F-4D97-AF65-F5344CB8AC3E}">
        <p14:creationId xmlns:p14="http://schemas.microsoft.com/office/powerpoint/2010/main" val="10017924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Segnaposto contenuto 8">
            <a:extLst>
              <a:ext uri="{FF2B5EF4-FFF2-40B4-BE49-F238E27FC236}">
                <a16:creationId xmlns:a16="http://schemas.microsoft.com/office/drawing/2014/main" id="{D3F4461C-E2ED-41BA-A4CE-2A8D742484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5454" y="140912"/>
            <a:ext cx="1336658" cy="1218331"/>
          </a:xfrm>
          <a:prstGeom prst="rect">
            <a:avLst/>
          </a:prstGeom>
        </p:spPr>
      </p:pic>
      <p:pic>
        <p:nvPicPr>
          <p:cNvPr id="5" name="Immagine 4">
            <a:extLst>
              <a:ext uri="{FF2B5EF4-FFF2-40B4-BE49-F238E27FC236}">
                <a16:creationId xmlns:a16="http://schemas.microsoft.com/office/drawing/2014/main" id="{E1BAB39A-163B-4A14-A812-C7A4F97FC0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22379" y="140912"/>
            <a:ext cx="5799361" cy="1438773"/>
          </a:xfrm>
          <a:prstGeom prst="rect">
            <a:avLst/>
          </a:prstGeom>
        </p:spPr>
      </p:pic>
      <p:sp>
        <p:nvSpPr>
          <p:cNvPr id="6" name="Titolo 1">
            <a:extLst>
              <a:ext uri="{FF2B5EF4-FFF2-40B4-BE49-F238E27FC236}">
                <a16:creationId xmlns:a16="http://schemas.microsoft.com/office/drawing/2014/main" id="{2C90F5CB-03C3-4FA7-A0AC-0E954B8295B3}"/>
              </a:ext>
            </a:extLst>
          </p:cNvPr>
          <p:cNvSpPr txBox="1">
            <a:spLocks/>
          </p:cNvSpPr>
          <p:nvPr/>
        </p:nvSpPr>
        <p:spPr>
          <a:xfrm>
            <a:off x="1265354" y="2033062"/>
            <a:ext cx="4432980" cy="1218331"/>
          </a:xfrm>
          <a:prstGeom prst="rect">
            <a:avLst/>
          </a:prstGeom>
          <a:effectLst/>
        </p:spPr>
        <p:txBody>
          <a:bodyPr vert="horz" lIns="91440" tIns="45720" rIns="91440" bIns="45720" rtlCol="0" anchor="ctr">
            <a:normAutofit fontScale="97500" lnSpcReduction="10000"/>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it-IT" dirty="0">
                <a:solidFill>
                  <a:schemeClr val="accent1">
                    <a:lumMod val="75000"/>
                  </a:schemeClr>
                </a:solidFill>
                <a:latin typeface="Georgia" panose="02040502050405020303" pitchFamily="18" charset="0"/>
              </a:rPr>
              <a:t>Activity </a:t>
            </a:r>
            <a:r>
              <a:rPr lang="it-IT" dirty="0" err="1">
                <a:solidFill>
                  <a:schemeClr val="accent1">
                    <a:lumMod val="75000"/>
                  </a:schemeClr>
                </a:solidFill>
                <a:latin typeface="Georgia" panose="02040502050405020303" pitchFamily="18" charset="0"/>
              </a:rPr>
              <a:t>Diagram</a:t>
            </a:r>
            <a:r>
              <a:rPr lang="it-IT" dirty="0">
                <a:solidFill>
                  <a:schemeClr val="accent1">
                    <a:lumMod val="75000"/>
                  </a:schemeClr>
                </a:solidFill>
                <a:latin typeface="Georgia" panose="02040502050405020303" pitchFamily="18" charset="0"/>
              </a:rPr>
              <a:t>:</a:t>
            </a:r>
          </a:p>
          <a:p>
            <a:pPr algn="l"/>
            <a:r>
              <a:rPr lang="it-IT" dirty="0">
                <a:solidFill>
                  <a:schemeClr val="accent1">
                    <a:lumMod val="75000"/>
                  </a:schemeClr>
                </a:solidFill>
                <a:latin typeface="Georgia" panose="02040502050405020303" pitchFamily="18" charset="0"/>
              </a:rPr>
              <a:t>Generale</a:t>
            </a:r>
          </a:p>
        </p:txBody>
      </p:sp>
      <p:pic>
        <p:nvPicPr>
          <p:cNvPr id="3" name="Immagine 2">
            <a:extLst>
              <a:ext uri="{FF2B5EF4-FFF2-40B4-BE49-F238E27FC236}">
                <a16:creationId xmlns:a16="http://schemas.microsoft.com/office/drawing/2014/main" id="{B5B712EE-233F-4EA9-AB7F-E3B1FE22D5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1782501"/>
            <a:ext cx="5635005" cy="5075499"/>
          </a:xfrm>
          <a:prstGeom prst="rect">
            <a:avLst/>
          </a:prstGeom>
        </p:spPr>
      </p:pic>
    </p:spTree>
    <p:extLst>
      <p:ext uri="{BB962C8B-B14F-4D97-AF65-F5344CB8AC3E}">
        <p14:creationId xmlns:p14="http://schemas.microsoft.com/office/powerpoint/2010/main" val="3246909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Segnaposto contenuto 8">
            <a:extLst>
              <a:ext uri="{FF2B5EF4-FFF2-40B4-BE49-F238E27FC236}">
                <a16:creationId xmlns:a16="http://schemas.microsoft.com/office/drawing/2014/main" id="{D3F4461C-E2ED-41BA-A4CE-2A8D742484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5454" y="140912"/>
            <a:ext cx="1336658" cy="1218331"/>
          </a:xfrm>
          <a:prstGeom prst="rect">
            <a:avLst/>
          </a:prstGeom>
        </p:spPr>
      </p:pic>
      <p:pic>
        <p:nvPicPr>
          <p:cNvPr id="5" name="Immagine 4">
            <a:extLst>
              <a:ext uri="{FF2B5EF4-FFF2-40B4-BE49-F238E27FC236}">
                <a16:creationId xmlns:a16="http://schemas.microsoft.com/office/drawing/2014/main" id="{E1BAB39A-163B-4A14-A812-C7A4F97FC0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14833" y="-3653"/>
            <a:ext cx="5799361" cy="1438773"/>
          </a:xfrm>
          <a:prstGeom prst="rect">
            <a:avLst/>
          </a:prstGeom>
        </p:spPr>
      </p:pic>
      <p:sp>
        <p:nvSpPr>
          <p:cNvPr id="6" name="Titolo 1">
            <a:extLst>
              <a:ext uri="{FF2B5EF4-FFF2-40B4-BE49-F238E27FC236}">
                <a16:creationId xmlns:a16="http://schemas.microsoft.com/office/drawing/2014/main" id="{2C90F5CB-03C3-4FA7-A0AC-0E954B8295B3}"/>
              </a:ext>
            </a:extLst>
          </p:cNvPr>
          <p:cNvSpPr txBox="1">
            <a:spLocks/>
          </p:cNvSpPr>
          <p:nvPr/>
        </p:nvSpPr>
        <p:spPr>
          <a:xfrm>
            <a:off x="1351081" y="1955052"/>
            <a:ext cx="4235332" cy="1218331"/>
          </a:xfrm>
          <a:prstGeom prst="rect">
            <a:avLst/>
          </a:prstGeom>
          <a:effectLst/>
        </p:spPr>
        <p:txBody>
          <a:bodyPr vert="horz" lIns="91440" tIns="45720" rIns="91440" bIns="45720" rtlCol="0" anchor="ctr">
            <a:normAutofit fontScale="90000"/>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it-IT" dirty="0">
                <a:solidFill>
                  <a:schemeClr val="accent1">
                    <a:lumMod val="75000"/>
                  </a:schemeClr>
                </a:solidFill>
                <a:latin typeface="Georgia" panose="02040502050405020303" pitchFamily="18" charset="0"/>
              </a:rPr>
              <a:t>Activity </a:t>
            </a:r>
            <a:r>
              <a:rPr lang="it-IT" dirty="0" err="1">
                <a:solidFill>
                  <a:schemeClr val="accent1">
                    <a:lumMod val="75000"/>
                  </a:schemeClr>
                </a:solidFill>
                <a:latin typeface="Georgia" panose="02040502050405020303" pitchFamily="18" charset="0"/>
              </a:rPr>
              <a:t>Diagram</a:t>
            </a:r>
            <a:r>
              <a:rPr lang="it-IT" dirty="0">
                <a:solidFill>
                  <a:schemeClr val="accent1">
                    <a:lumMod val="75000"/>
                  </a:schemeClr>
                </a:solidFill>
                <a:latin typeface="Georgia" panose="02040502050405020303" pitchFamily="18" charset="0"/>
              </a:rPr>
              <a:t>:</a:t>
            </a:r>
          </a:p>
          <a:p>
            <a:pPr algn="l"/>
            <a:r>
              <a:rPr lang="it-IT" dirty="0" err="1">
                <a:solidFill>
                  <a:schemeClr val="accent1">
                    <a:lumMod val="75000"/>
                  </a:schemeClr>
                </a:solidFill>
                <a:latin typeface="Georgia" panose="02040502050405020303" pitchFamily="18" charset="0"/>
              </a:rPr>
              <a:t>ShotPic</a:t>
            </a:r>
            <a:r>
              <a:rPr lang="it-IT" dirty="0">
                <a:solidFill>
                  <a:schemeClr val="accent1">
                    <a:lumMod val="75000"/>
                  </a:schemeClr>
                </a:solidFill>
                <a:latin typeface="Georgia" panose="02040502050405020303" pitchFamily="18" charset="0"/>
              </a:rPr>
              <a:t> Editor FAQ </a:t>
            </a:r>
          </a:p>
        </p:txBody>
      </p:sp>
      <p:pic>
        <p:nvPicPr>
          <p:cNvPr id="7" name="Immagine 6">
            <a:extLst>
              <a:ext uri="{FF2B5EF4-FFF2-40B4-BE49-F238E27FC236}">
                <a16:creationId xmlns:a16="http://schemas.microsoft.com/office/drawing/2014/main" id="{B722BCAF-A320-40D1-A0B5-3A4A6CE4E44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03402" y="1676949"/>
            <a:ext cx="7188598" cy="5181051"/>
          </a:xfrm>
          <a:prstGeom prst="rect">
            <a:avLst/>
          </a:prstGeom>
        </p:spPr>
      </p:pic>
    </p:spTree>
    <p:extLst>
      <p:ext uri="{BB962C8B-B14F-4D97-AF65-F5344CB8AC3E}">
        <p14:creationId xmlns:p14="http://schemas.microsoft.com/office/powerpoint/2010/main" val="378446344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sse">
  <a:themeElements>
    <a:clrScheme name="Parallasse">
      <a:dk1>
        <a:sysClr val="windowText" lastClr="000000"/>
      </a:dk1>
      <a:lt1>
        <a:sysClr val="window" lastClr="FFFFFF"/>
      </a:lt1>
      <a:dk2>
        <a:srgbClr val="212121"/>
      </a:dk2>
      <a:lt2>
        <a:srgbClr val="CDD0D1"/>
      </a:lt2>
      <a:accent1>
        <a:srgbClr val="BC1C1C"/>
      </a:accent1>
      <a:accent2>
        <a:srgbClr val="F67534"/>
      </a:accent2>
      <a:accent3>
        <a:srgbClr val="EAAC35"/>
      </a:accent3>
      <a:accent4>
        <a:srgbClr val="9BAF68"/>
      </a:accent4>
      <a:accent5>
        <a:srgbClr val="68B9A6"/>
      </a:accent5>
      <a:accent6>
        <a:srgbClr val="50B1D4"/>
      </a:accent6>
      <a:hlink>
        <a:srgbClr val="E46416"/>
      </a:hlink>
      <a:folHlink>
        <a:srgbClr val="EE9340"/>
      </a:folHlink>
    </a:clrScheme>
    <a:fontScheme name="Parallasse">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sse">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93B4CCAC-FD5A-4D59-B1AC-EAF45910B5A9}"/>
    </a:ext>
  </a:extLst>
</a:theme>
</file>

<file path=docProps/app.xml><?xml version="1.0" encoding="utf-8"?>
<Properties xmlns="http://schemas.openxmlformats.org/officeDocument/2006/extended-properties" xmlns:vt="http://schemas.openxmlformats.org/officeDocument/2006/docPropsVTypes">
  <Template>TM03457496[[fn=Parallasse]]</Template>
  <TotalTime>1672</TotalTime>
  <Words>1461</Words>
  <Application>Microsoft Office PowerPoint</Application>
  <PresentationFormat>Widescreen</PresentationFormat>
  <Paragraphs>113</Paragraphs>
  <Slides>29</Slides>
  <Notes>0</Notes>
  <HiddenSlides>0</HiddenSlides>
  <MMClips>0</MMClips>
  <ScaleCrop>false</ScaleCrop>
  <HeadingPairs>
    <vt:vector size="6" baseType="variant">
      <vt:variant>
        <vt:lpstr>Caratteri utilizzati</vt:lpstr>
      </vt:variant>
      <vt:variant>
        <vt:i4>4</vt:i4>
      </vt:variant>
      <vt:variant>
        <vt:lpstr>Tema</vt:lpstr>
      </vt:variant>
      <vt:variant>
        <vt:i4>1</vt:i4>
      </vt:variant>
      <vt:variant>
        <vt:lpstr>Titoli diapositive</vt:lpstr>
      </vt:variant>
      <vt:variant>
        <vt:i4>29</vt:i4>
      </vt:variant>
    </vt:vector>
  </HeadingPairs>
  <TitlesOfParts>
    <vt:vector size="34" baseType="lpstr">
      <vt:lpstr>Arial</vt:lpstr>
      <vt:lpstr>Calibri</vt:lpstr>
      <vt:lpstr>Corbel</vt:lpstr>
      <vt:lpstr>Georgia</vt:lpstr>
      <vt:lpstr>Parallasse</vt:lpstr>
      <vt:lpstr>Computer Vision:  Segmentazione</vt:lpstr>
      <vt:lpstr>Requisiti Software:</vt:lpstr>
      <vt:lpstr>Come Raggiungere gli obiettivi?</vt:lpstr>
      <vt:lpstr>Presentazione standard di PowerPoint</vt:lpstr>
      <vt:lpstr>Graphics User Interface: Windows Form</vt:lpstr>
      <vt:lpstr>Graphics User Interface: Windows Form</vt:lpstr>
      <vt:lpstr>Presentazione standard di PowerPoint</vt:lpstr>
      <vt:lpstr>Presentazione standard di PowerPoint</vt:lpstr>
      <vt:lpstr>Presentazione standard di PowerPoint</vt:lpstr>
      <vt:lpstr>Presentazione standard di PowerPoint</vt:lpstr>
      <vt:lpstr>Algoritmi di Segmentazione: OpenCV</vt:lpstr>
      <vt:lpstr>Algoritmi di Segmentazione: OpenCV</vt:lpstr>
      <vt:lpstr>Segmentazione: Thresholding</vt:lpstr>
      <vt:lpstr>Segmentazione: Watershed</vt:lpstr>
      <vt:lpstr>Segmentazione: Canny-Edge</vt:lpstr>
      <vt:lpstr>Segmentazione: Canny-Edge</vt:lpstr>
      <vt:lpstr>Effetto Blur</vt:lpstr>
      <vt:lpstr>Progettazione ad Oggetti</vt:lpstr>
      <vt:lpstr>Pensare ad Oggetti</vt:lpstr>
      <vt:lpstr>UML: Form</vt:lpstr>
      <vt:lpstr>UML</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Ringraziamenti</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Computer Vision:  Segmentazione</dc:title>
  <dc:creator>Alessandro Napoletano</dc:creator>
  <cp:lastModifiedBy>Agostino</cp:lastModifiedBy>
  <cp:revision>80</cp:revision>
  <dcterms:created xsi:type="dcterms:W3CDTF">2018-07-13T21:24:08Z</dcterms:created>
  <dcterms:modified xsi:type="dcterms:W3CDTF">2018-07-25T16:56:29Z</dcterms:modified>
</cp:coreProperties>
</file>